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Century Gothic" panose="020B0502020202020204" pitchFamily="34" charset="0"/>
      <p:regular r:id="rId32"/>
      <p:bold r:id="rId33"/>
      <p:italic r:id="rId34"/>
      <p:boldItalic r:id="rId35"/>
    </p:embeddedFont>
    <p:embeddedFont>
      <p:font typeface="Montserrat"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215FA43-82D9-4C65-B809-2A3BEE8D7222}">
  <a:tblStyle styleId="{8215FA43-82D9-4C65-B809-2A3BEE8D722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66" y="3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dc92c4d38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5dc92c4d38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dc92c4d38_0_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5dc92c4d38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dc92c4d38_0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5dc92c4d38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5dd84aadd9_6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g5dd84aadd9_6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dd84aadd9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5dd84aadd9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d453e1e08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g5d453e1e08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dc92c4d38_0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5dc92c4d38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dc92c4d38_0_1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g5dc92c4d38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5dc92c4d38_0_1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5dc92c4d38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dc92c4d38_0_1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5dc92c4d38_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5dc92c4d38_0_1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5dc92c4d38_0_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dd84aadd9_4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5dd84aadd9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dd84aadd9_4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5dd84aadd9_4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dd3b6ab6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dd3b6ab6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g5dd3b6ab63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dc92c4d38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5dc92c4d38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dd84aadd9_4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5dd84aadd9_4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d453e1e08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g5d453e1e08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dc92c4d38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g5dc92c4d38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128403" y="945913"/>
            <a:ext cx="8637073" cy="2618554"/>
          </a:xfrm>
          <a:prstGeom prst="rect">
            <a:avLst/>
          </a:prstGeom>
          <a:noFill/>
          <a:ln>
            <a:noFill/>
          </a:ln>
        </p:spPr>
        <p:txBody>
          <a:bodyPr spcFirstLastPara="1" wrap="square" lIns="91425" tIns="45700" rIns="91425" bIns="0" anchor="b" anchorCtr="0">
            <a:noAutofit/>
          </a:bodyPr>
          <a:lstStyle>
            <a:lvl1pPr lvl="0" algn="l">
              <a:lnSpc>
                <a:spcPct val="90000"/>
              </a:lnSpc>
              <a:spcBef>
                <a:spcPts val="0"/>
              </a:spcBef>
              <a:spcAft>
                <a:spcPts val="0"/>
              </a:spcAft>
              <a:buClr>
                <a:schemeClr val="dk1"/>
              </a:buClr>
              <a:buSzPts val="6600"/>
              <a:buFont typeface="Century Gothic"/>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1128404" y="3564467"/>
            <a:ext cx="8637072" cy="1071095"/>
          </a:xfrm>
          <a:prstGeom prst="rect">
            <a:avLst/>
          </a:prstGeom>
          <a:noFill/>
          <a:ln>
            <a:noFill/>
          </a:ln>
        </p:spPr>
        <p:txBody>
          <a:bodyPr spcFirstLastPara="1" wrap="square" lIns="91425" tIns="91425" rIns="91425" bIns="91425" anchor="t" anchorCtr="0">
            <a:noAutofit/>
          </a:bodyPr>
          <a:lstStyle>
            <a:lvl1pPr lvl="0" algn="l">
              <a:lnSpc>
                <a:spcPct val="120000"/>
              </a:lnSpc>
              <a:spcBef>
                <a:spcPts val="1000"/>
              </a:spcBef>
              <a:spcAft>
                <a:spcPts val="0"/>
              </a:spcAft>
              <a:buSzPts val="1800"/>
              <a:buNone/>
              <a:defRPr sz="1800" b="0">
                <a:solidFill>
                  <a:schemeClr val="dk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
        <p:nvSpPr>
          <p:cNvPr id="21" name="Google Shape;21;p2"/>
          <p:cNvSpPr txBox="1">
            <a:spLocks noGrp="1"/>
          </p:cNvSpPr>
          <p:nvPr>
            <p:ph type="dt" idx="10"/>
          </p:nvPr>
        </p:nvSpPr>
        <p:spPr>
          <a:xfrm>
            <a:off x="7232830" y="330370"/>
            <a:ext cx="2515396"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1127124" y="329307"/>
            <a:ext cx="5943668"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9924392" y="134930"/>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4" name="Google Shape;24;p2" descr="RedHashing.emf"/>
          <p:cNvPicPr preferRelativeResize="0"/>
          <p:nvPr/>
        </p:nvPicPr>
        <p:blipFill rotWithShape="1">
          <a:blip r:embed="rId2">
            <a:alphaModFix/>
          </a:blip>
          <a:srcRect l="-115" r="15827" b="36435"/>
          <a:stretch/>
        </p:blipFill>
        <p:spPr>
          <a:xfrm>
            <a:off x="1125460" y="643464"/>
            <a:ext cx="9610344" cy="15544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6"/>
        <p:cNvGrpSpPr/>
        <p:nvPr/>
      </p:nvGrpSpPr>
      <p:grpSpPr>
        <a:xfrm>
          <a:off x="0" y="0"/>
          <a:ext cx="0" cy="0"/>
          <a:chOff x="0" y="0"/>
          <a:chExt cx="0" cy="0"/>
        </a:xfrm>
      </p:grpSpPr>
      <p:sp>
        <p:nvSpPr>
          <p:cNvPr id="87" name="Google Shape;87;p11"/>
          <p:cNvSpPr txBox="1">
            <a:spLocks noGrp="1"/>
          </p:cNvSpPr>
          <p:nvPr>
            <p:ph type="title"/>
          </p:nvPr>
        </p:nvSpPr>
        <p:spPr>
          <a:xfrm>
            <a:off x="1130270" y="953324"/>
            <a:ext cx="9603275" cy="104923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1"/>
          <p:cNvSpPr txBox="1">
            <a:spLocks noGrp="1"/>
          </p:cNvSpPr>
          <p:nvPr>
            <p:ph type="body" idx="1"/>
          </p:nvPr>
        </p:nvSpPr>
        <p:spPr>
          <a:xfrm rot="5400000">
            <a:off x="4284620" y="-982581"/>
            <a:ext cx="3294576" cy="9603275"/>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89" name="Google Shape;89;p11"/>
          <p:cNvSpPr txBox="1">
            <a:spLocks noGrp="1"/>
          </p:cNvSpPr>
          <p:nvPr>
            <p:ph type="dt" idx="10"/>
          </p:nvPr>
        </p:nvSpPr>
        <p:spPr>
          <a:xfrm>
            <a:off x="7232830" y="330370"/>
            <a:ext cx="2515396"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1"/>
          <p:cNvSpPr txBox="1">
            <a:spLocks noGrp="1"/>
          </p:cNvSpPr>
          <p:nvPr>
            <p:ph type="ftr" idx="11"/>
          </p:nvPr>
        </p:nvSpPr>
        <p:spPr>
          <a:xfrm>
            <a:off x="1130270"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1"/>
          <p:cNvSpPr txBox="1">
            <a:spLocks noGrp="1"/>
          </p:cNvSpPr>
          <p:nvPr>
            <p:ph type="sldNum" idx="12"/>
          </p:nvPr>
        </p:nvSpPr>
        <p:spPr>
          <a:xfrm>
            <a:off x="9918076" y="137408"/>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92" name="Google Shape;92;p11" descr="RedHashing.emf"/>
          <p:cNvPicPr preferRelativeResize="0"/>
          <p:nvPr/>
        </p:nvPicPr>
        <p:blipFill rotWithShape="1">
          <a:blip r:embed="rId2">
            <a:alphaModFix/>
          </a:blip>
          <a:srcRect l="-115" r="15827" b="36435"/>
          <a:stretch/>
        </p:blipFill>
        <p:spPr>
          <a:xfrm>
            <a:off x="1125460" y="643464"/>
            <a:ext cx="9610344" cy="15544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12"/>
          <p:cNvSpPr txBox="1">
            <a:spLocks noGrp="1"/>
          </p:cNvSpPr>
          <p:nvPr>
            <p:ph type="title"/>
          </p:nvPr>
        </p:nvSpPr>
        <p:spPr>
          <a:xfrm rot="5400000">
            <a:off x="7602635" y="2321047"/>
            <a:ext cx="4659889" cy="1615742"/>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32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2"/>
          <p:cNvSpPr txBox="1">
            <a:spLocks noGrp="1"/>
          </p:cNvSpPr>
          <p:nvPr>
            <p:ph type="body" idx="1"/>
          </p:nvPr>
        </p:nvSpPr>
        <p:spPr>
          <a:xfrm rot="5400000">
            <a:off x="2714740" y="-785498"/>
            <a:ext cx="4659889" cy="7828830"/>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96" name="Google Shape;96;p12"/>
          <p:cNvSpPr txBox="1">
            <a:spLocks noGrp="1"/>
          </p:cNvSpPr>
          <p:nvPr>
            <p:ph type="dt" idx="10"/>
          </p:nvPr>
        </p:nvSpPr>
        <p:spPr>
          <a:xfrm>
            <a:off x="7232830" y="330370"/>
            <a:ext cx="2515396"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2"/>
          <p:cNvSpPr txBox="1">
            <a:spLocks noGrp="1"/>
          </p:cNvSpPr>
          <p:nvPr>
            <p:ph type="ftr" idx="11"/>
          </p:nvPr>
        </p:nvSpPr>
        <p:spPr>
          <a:xfrm>
            <a:off x="1130270"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2"/>
          <p:cNvSpPr txBox="1">
            <a:spLocks noGrp="1"/>
          </p:cNvSpPr>
          <p:nvPr>
            <p:ph type="sldNum" idx="12"/>
          </p:nvPr>
        </p:nvSpPr>
        <p:spPr>
          <a:xfrm>
            <a:off x="9918076" y="137408"/>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99" name="Google Shape;99;p12" descr="RedHashing.emf"/>
          <p:cNvPicPr preferRelativeResize="0"/>
          <p:nvPr/>
        </p:nvPicPr>
        <p:blipFill rotWithShape="1">
          <a:blip r:embed="rId2">
            <a:alphaModFix/>
          </a:blip>
          <a:srcRect l="-115" r="59214" b="36435"/>
          <a:stretch/>
        </p:blipFill>
        <p:spPr>
          <a:xfrm rot="5400000">
            <a:off x="8642279" y="3046916"/>
            <a:ext cx="4663440" cy="1554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1130270" y="953324"/>
            <a:ext cx="9603275" cy="104923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
          <p:cNvSpPr txBox="1">
            <a:spLocks noGrp="1"/>
          </p:cNvSpPr>
          <p:nvPr>
            <p:ph type="body" idx="1"/>
          </p:nvPr>
        </p:nvSpPr>
        <p:spPr>
          <a:xfrm>
            <a:off x="1130270" y="2171769"/>
            <a:ext cx="9603275" cy="3294576"/>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28" name="Google Shape;28;p3"/>
          <p:cNvSpPr txBox="1">
            <a:spLocks noGrp="1"/>
          </p:cNvSpPr>
          <p:nvPr>
            <p:ph type="dt" idx="10"/>
          </p:nvPr>
        </p:nvSpPr>
        <p:spPr>
          <a:xfrm>
            <a:off x="7232830" y="330370"/>
            <a:ext cx="2515396"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ftr" idx="11"/>
          </p:nvPr>
        </p:nvSpPr>
        <p:spPr>
          <a:xfrm>
            <a:off x="1130270"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
          <p:cNvSpPr txBox="1">
            <a:spLocks noGrp="1"/>
          </p:cNvSpPr>
          <p:nvPr>
            <p:ph type="sldNum" idx="12"/>
          </p:nvPr>
        </p:nvSpPr>
        <p:spPr>
          <a:xfrm>
            <a:off x="9918076" y="137408"/>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1" name="Google Shape;31;p3" descr="RedHashing.emf"/>
          <p:cNvPicPr preferRelativeResize="0"/>
          <p:nvPr/>
        </p:nvPicPr>
        <p:blipFill rotWithShape="1">
          <a:blip r:embed="rId2">
            <a:alphaModFix/>
          </a:blip>
          <a:srcRect l="-115" r="15827" b="36435"/>
          <a:stretch/>
        </p:blipFill>
        <p:spPr>
          <a:xfrm>
            <a:off x="1125460" y="643464"/>
            <a:ext cx="9610344" cy="1554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4"/>
          <p:cNvSpPr txBox="1">
            <a:spLocks noGrp="1"/>
          </p:cNvSpPr>
          <p:nvPr>
            <p:ph type="title"/>
          </p:nvPr>
        </p:nvSpPr>
        <p:spPr>
          <a:xfrm>
            <a:off x="1131052" y="958037"/>
            <a:ext cx="9605635" cy="105930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4"/>
          <p:cNvSpPr txBox="1">
            <a:spLocks noGrp="1"/>
          </p:cNvSpPr>
          <p:nvPr>
            <p:ph type="body" idx="1"/>
          </p:nvPr>
        </p:nvSpPr>
        <p:spPr>
          <a:xfrm>
            <a:off x="1129166" y="2165621"/>
            <a:ext cx="4645152" cy="3293852"/>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35" name="Google Shape;35;p4"/>
          <p:cNvSpPr txBox="1">
            <a:spLocks noGrp="1"/>
          </p:cNvSpPr>
          <p:nvPr>
            <p:ph type="body" idx="2"/>
          </p:nvPr>
        </p:nvSpPr>
        <p:spPr>
          <a:xfrm>
            <a:off x="6095606" y="2171769"/>
            <a:ext cx="4645152" cy="3287094"/>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36" name="Google Shape;36;p4"/>
          <p:cNvSpPr txBox="1">
            <a:spLocks noGrp="1"/>
          </p:cNvSpPr>
          <p:nvPr>
            <p:ph type="dt" idx="10"/>
          </p:nvPr>
        </p:nvSpPr>
        <p:spPr>
          <a:xfrm>
            <a:off x="7232830" y="330370"/>
            <a:ext cx="2515396"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ftr" idx="11"/>
          </p:nvPr>
        </p:nvSpPr>
        <p:spPr>
          <a:xfrm>
            <a:off x="1130270"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
          <p:cNvSpPr txBox="1">
            <a:spLocks noGrp="1"/>
          </p:cNvSpPr>
          <p:nvPr>
            <p:ph type="sldNum" idx="12"/>
          </p:nvPr>
        </p:nvSpPr>
        <p:spPr>
          <a:xfrm>
            <a:off x="9918076" y="137408"/>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9" name="Google Shape;39;p4" descr="RedHashing.emf"/>
          <p:cNvPicPr preferRelativeResize="0"/>
          <p:nvPr/>
        </p:nvPicPr>
        <p:blipFill rotWithShape="1">
          <a:blip r:embed="rId2">
            <a:alphaModFix/>
          </a:blip>
          <a:srcRect l="-115" r="15827" b="36435"/>
          <a:stretch/>
        </p:blipFill>
        <p:spPr>
          <a:xfrm>
            <a:off x="1125460" y="643464"/>
            <a:ext cx="9610344" cy="15544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129167" y="1756129"/>
            <a:ext cx="8619060" cy="205006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600"/>
              <a:buFont typeface="Century Gothic"/>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
          <p:cNvSpPr txBox="1">
            <a:spLocks noGrp="1"/>
          </p:cNvSpPr>
          <p:nvPr>
            <p:ph type="body" idx="1"/>
          </p:nvPr>
        </p:nvSpPr>
        <p:spPr>
          <a:xfrm>
            <a:off x="1129166" y="3806195"/>
            <a:ext cx="8619060" cy="1012929"/>
          </a:xfrm>
          <a:prstGeom prst="rect">
            <a:avLst/>
          </a:prstGeom>
          <a:noFill/>
          <a:ln>
            <a:noFill/>
          </a:ln>
        </p:spPr>
        <p:txBody>
          <a:bodyPr spcFirstLastPara="1" wrap="square" lIns="91425" tIns="91425" rIns="91425" bIns="45700" anchor="t" anchorCtr="0">
            <a:noAutofit/>
          </a:bodyPr>
          <a:lstStyle>
            <a:lvl1pPr marL="457200" lvl="0" indent="-228600" algn="l">
              <a:lnSpc>
                <a:spcPct val="120000"/>
              </a:lnSpc>
              <a:spcBef>
                <a:spcPts val="1000"/>
              </a:spcBef>
              <a:spcAft>
                <a:spcPts val="0"/>
              </a:spcAft>
              <a:buSzPts val="1800"/>
              <a:buNone/>
              <a:defRPr sz="1800">
                <a:solidFill>
                  <a:schemeClr val="dk1"/>
                </a:solidFill>
              </a:defRPr>
            </a:lvl1pPr>
            <a:lvl2pPr marL="914400" lvl="1" indent="-228600" algn="l">
              <a:lnSpc>
                <a:spcPct val="120000"/>
              </a:lnSpc>
              <a:spcBef>
                <a:spcPts val="500"/>
              </a:spcBef>
              <a:spcAft>
                <a:spcPts val="0"/>
              </a:spcAft>
              <a:buSzPts val="1800"/>
              <a:buNone/>
              <a:defRPr sz="1800">
                <a:solidFill>
                  <a:srgbClr val="888888"/>
                </a:solidFill>
              </a:defRPr>
            </a:lvl2pPr>
            <a:lvl3pPr marL="1371600" lvl="2" indent="-228600" algn="l">
              <a:lnSpc>
                <a:spcPct val="120000"/>
              </a:lnSpc>
              <a:spcBef>
                <a:spcPts val="500"/>
              </a:spcBef>
              <a:spcAft>
                <a:spcPts val="0"/>
              </a:spcAft>
              <a:buSzPts val="1800"/>
              <a:buNone/>
              <a:defRPr sz="1800">
                <a:solidFill>
                  <a:srgbClr val="888888"/>
                </a:solidFill>
              </a:defRPr>
            </a:lvl3pPr>
            <a:lvl4pPr marL="1828800" lvl="3" indent="-228600" algn="l">
              <a:lnSpc>
                <a:spcPct val="120000"/>
              </a:lnSpc>
              <a:spcBef>
                <a:spcPts val="500"/>
              </a:spcBef>
              <a:spcAft>
                <a:spcPts val="0"/>
              </a:spcAft>
              <a:buSzPts val="1600"/>
              <a:buNone/>
              <a:defRPr sz="1600">
                <a:solidFill>
                  <a:srgbClr val="888888"/>
                </a:solidFill>
              </a:defRPr>
            </a:lvl4pPr>
            <a:lvl5pPr marL="2286000" lvl="4" indent="-228600" algn="l">
              <a:lnSpc>
                <a:spcPct val="120000"/>
              </a:lnSpc>
              <a:spcBef>
                <a:spcPts val="500"/>
              </a:spcBef>
              <a:spcAft>
                <a:spcPts val="0"/>
              </a:spcAft>
              <a:buSzPts val="1600"/>
              <a:buNone/>
              <a:defRPr sz="1600">
                <a:solidFill>
                  <a:srgbClr val="888888"/>
                </a:solidFill>
              </a:defRPr>
            </a:lvl5pPr>
            <a:lvl6pPr marL="2743200" lvl="5" indent="-228600" algn="l">
              <a:lnSpc>
                <a:spcPct val="120000"/>
              </a:lnSpc>
              <a:spcBef>
                <a:spcPts val="500"/>
              </a:spcBef>
              <a:spcAft>
                <a:spcPts val="0"/>
              </a:spcAft>
              <a:buSzPts val="1600"/>
              <a:buNone/>
              <a:defRPr sz="1600">
                <a:solidFill>
                  <a:srgbClr val="888888"/>
                </a:solidFill>
              </a:defRPr>
            </a:lvl6pPr>
            <a:lvl7pPr marL="3200400" lvl="6" indent="-228600" algn="l">
              <a:lnSpc>
                <a:spcPct val="120000"/>
              </a:lnSpc>
              <a:spcBef>
                <a:spcPts val="500"/>
              </a:spcBef>
              <a:spcAft>
                <a:spcPts val="0"/>
              </a:spcAft>
              <a:buSzPts val="1600"/>
              <a:buNone/>
              <a:defRPr sz="1600">
                <a:solidFill>
                  <a:srgbClr val="888888"/>
                </a:solidFill>
              </a:defRPr>
            </a:lvl7pPr>
            <a:lvl8pPr marL="3657600" lvl="7" indent="-228600" algn="l">
              <a:lnSpc>
                <a:spcPct val="120000"/>
              </a:lnSpc>
              <a:spcBef>
                <a:spcPts val="500"/>
              </a:spcBef>
              <a:spcAft>
                <a:spcPts val="0"/>
              </a:spcAft>
              <a:buSzPts val="1600"/>
              <a:buNone/>
              <a:defRPr sz="1600">
                <a:solidFill>
                  <a:srgbClr val="888888"/>
                </a:solidFill>
              </a:defRPr>
            </a:lvl8pPr>
            <a:lvl9pPr marL="4114800" lvl="8" indent="-228600" algn="l">
              <a:lnSpc>
                <a:spcPct val="120000"/>
              </a:lnSpc>
              <a:spcBef>
                <a:spcPts val="500"/>
              </a:spcBef>
              <a:spcAft>
                <a:spcPts val="0"/>
              </a:spcAft>
              <a:buSzPts val="1600"/>
              <a:buNone/>
              <a:defRPr sz="1600">
                <a:solidFill>
                  <a:srgbClr val="888888"/>
                </a:solidFill>
              </a:defRPr>
            </a:lvl9pPr>
          </a:lstStyle>
          <a:p>
            <a:endParaRPr/>
          </a:p>
        </p:txBody>
      </p:sp>
      <p:sp>
        <p:nvSpPr>
          <p:cNvPr id="43" name="Google Shape;43;p5"/>
          <p:cNvSpPr txBox="1">
            <a:spLocks noGrp="1"/>
          </p:cNvSpPr>
          <p:nvPr>
            <p:ph type="dt" idx="10"/>
          </p:nvPr>
        </p:nvSpPr>
        <p:spPr>
          <a:xfrm>
            <a:off x="7232830" y="330370"/>
            <a:ext cx="2515396"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
          <p:cNvSpPr txBox="1">
            <a:spLocks noGrp="1"/>
          </p:cNvSpPr>
          <p:nvPr>
            <p:ph type="ftr" idx="11"/>
          </p:nvPr>
        </p:nvSpPr>
        <p:spPr>
          <a:xfrm>
            <a:off x="1130270"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
          <p:cNvSpPr txBox="1">
            <a:spLocks noGrp="1"/>
          </p:cNvSpPr>
          <p:nvPr>
            <p:ph type="sldNum" idx="12"/>
          </p:nvPr>
        </p:nvSpPr>
        <p:spPr>
          <a:xfrm>
            <a:off x="9918076" y="137408"/>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6" name="Google Shape;46;p5" descr="RedHashing.emf"/>
          <p:cNvPicPr preferRelativeResize="0"/>
          <p:nvPr/>
        </p:nvPicPr>
        <p:blipFill rotWithShape="1">
          <a:blip r:embed="rId2">
            <a:alphaModFix/>
          </a:blip>
          <a:srcRect l="-115" r="15827" b="36435"/>
          <a:stretch/>
        </p:blipFill>
        <p:spPr>
          <a:xfrm>
            <a:off x="1125460" y="643464"/>
            <a:ext cx="9610344" cy="15544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1129166" y="953336"/>
            <a:ext cx="9607661" cy="1056319"/>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6"/>
          <p:cNvSpPr txBox="1">
            <a:spLocks noGrp="1"/>
          </p:cNvSpPr>
          <p:nvPr>
            <p:ph type="body" idx="1"/>
          </p:nvPr>
        </p:nvSpPr>
        <p:spPr>
          <a:xfrm>
            <a:off x="1129166" y="2169727"/>
            <a:ext cx="4645152" cy="801943"/>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2800"/>
              <a:buNone/>
              <a:defRPr sz="28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0" name="Google Shape;50;p6"/>
          <p:cNvSpPr txBox="1">
            <a:spLocks noGrp="1"/>
          </p:cNvSpPr>
          <p:nvPr>
            <p:ph type="body" idx="2"/>
          </p:nvPr>
        </p:nvSpPr>
        <p:spPr>
          <a:xfrm>
            <a:off x="1129166" y="2974448"/>
            <a:ext cx="4645152" cy="2493876"/>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1" name="Google Shape;51;p6"/>
          <p:cNvSpPr txBox="1">
            <a:spLocks noGrp="1"/>
          </p:cNvSpPr>
          <p:nvPr>
            <p:ph type="body" idx="3"/>
          </p:nvPr>
        </p:nvSpPr>
        <p:spPr>
          <a:xfrm>
            <a:off x="6094337" y="2173181"/>
            <a:ext cx="4645152" cy="80223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2800"/>
              <a:buNone/>
              <a:defRPr sz="28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2" name="Google Shape;52;p6"/>
          <p:cNvSpPr txBox="1">
            <a:spLocks noGrp="1"/>
          </p:cNvSpPr>
          <p:nvPr>
            <p:ph type="body" idx="4"/>
          </p:nvPr>
        </p:nvSpPr>
        <p:spPr>
          <a:xfrm>
            <a:off x="6094337" y="2971669"/>
            <a:ext cx="4645152" cy="2487193"/>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3" name="Google Shape;53;p6"/>
          <p:cNvSpPr txBox="1">
            <a:spLocks noGrp="1"/>
          </p:cNvSpPr>
          <p:nvPr>
            <p:ph type="dt" idx="10"/>
          </p:nvPr>
        </p:nvSpPr>
        <p:spPr>
          <a:xfrm>
            <a:off x="7232830" y="330370"/>
            <a:ext cx="2515396"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ftr" idx="11"/>
          </p:nvPr>
        </p:nvSpPr>
        <p:spPr>
          <a:xfrm>
            <a:off x="1130270"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6"/>
          <p:cNvSpPr txBox="1">
            <a:spLocks noGrp="1"/>
          </p:cNvSpPr>
          <p:nvPr>
            <p:ph type="sldNum" idx="12"/>
          </p:nvPr>
        </p:nvSpPr>
        <p:spPr>
          <a:xfrm>
            <a:off x="9918076" y="137408"/>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56" name="Google Shape;56;p6" descr="RedHashing.emf"/>
          <p:cNvPicPr preferRelativeResize="0"/>
          <p:nvPr/>
        </p:nvPicPr>
        <p:blipFill rotWithShape="1">
          <a:blip r:embed="rId2">
            <a:alphaModFix/>
          </a:blip>
          <a:srcRect l="-115" r="15827" b="36435"/>
          <a:stretch/>
        </p:blipFill>
        <p:spPr>
          <a:xfrm>
            <a:off x="1125460" y="643464"/>
            <a:ext cx="9610344" cy="15544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1130270" y="953324"/>
            <a:ext cx="9603275" cy="104923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7"/>
          <p:cNvSpPr txBox="1">
            <a:spLocks noGrp="1"/>
          </p:cNvSpPr>
          <p:nvPr>
            <p:ph type="dt" idx="10"/>
          </p:nvPr>
        </p:nvSpPr>
        <p:spPr>
          <a:xfrm>
            <a:off x="7232830" y="330370"/>
            <a:ext cx="2515396"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7"/>
          <p:cNvSpPr txBox="1">
            <a:spLocks noGrp="1"/>
          </p:cNvSpPr>
          <p:nvPr>
            <p:ph type="ftr" idx="11"/>
          </p:nvPr>
        </p:nvSpPr>
        <p:spPr>
          <a:xfrm>
            <a:off x="1130270"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7"/>
          <p:cNvSpPr txBox="1">
            <a:spLocks noGrp="1"/>
          </p:cNvSpPr>
          <p:nvPr>
            <p:ph type="sldNum" idx="12"/>
          </p:nvPr>
        </p:nvSpPr>
        <p:spPr>
          <a:xfrm>
            <a:off x="9918076" y="137408"/>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62" name="Google Shape;62;p7" descr="RedHashing.emf"/>
          <p:cNvPicPr preferRelativeResize="0"/>
          <p:nvPr/>
        </p:nvPicPr>
        <p:blipFill rotWithShape="1">
          <a:blip r:embed="rId2">
            <a:alphaModFix/>
          </a:blip>
          <a:srcRect l="-115" r="15827" b="36435"/>
          <a:stretch/>
        </p:blipFill>
        <p:spPr>
          <a:xfrm>
            <a:off x="1125460" y="643464"/>
            <a:ext cx="9610344" cy="15544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8"/>
          <p:cNvSpPr txBox="1">
            <a:spLocks noGrp="1"/>
          </p:cNvSpPr>
          <p:nvPr>
            <p:ph type="dt" idx="10"/>
          </p:nvPr>
        </p:nvSpPr>
        <p:spPr>
          <a:xfrm>
            <a:off x="7232830" y="330370"/>
            <a:ext cx="2515396"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8"/>
          <p:cNvSpPr txBox="1">
            <a:spLocks noGrp="1"/>
          </p:cNvSpPr>
          <p:nvPr>
            <p:ph type="ftr" idx="11"/>
          </p:nvPr>
        </p:nvSpPr>
        <p:spPr>
          <a:xfrm>
            <a:off x="1130270"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8"/>
          <p:cNvSpPr txBox="1">
            <a:spLocks noGrp="1"/>
          </p:cNvSpPr>
          <p:nvPr>
            <p:ph type="sldNum" idx="12"/>
          </p:nvPr>
        </p:nvSpPr>
        <p:spPr>
          <a:xfrm>
            <a:off x="9918076" y="137408"/>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1124291" y="952578"/>
            <a:ext cx="3275013" cy="2322176"/>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2400"/>
              <a:buFont typeface="Century Gothic"/>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9"/>
          <p:cNvSpPr txBox="1">
            <a:spLocks noGrp="1"/>
          </p:cNvSpPr>
          <p:nvPr>
            <p:ph type="body" idx="1"/>
          </p:nvPr>
        </p:nvSpPr>
        <p:spPr>
          <a:xfrm>
            <a:off x="4723334" y="952578"/>
            <a:ext cx="6012470" cy="4505221"/>
          </a:xfrm>
          <a:prstGeom prst="rect">
            <a:avLst/>
          </a:prstGeom>
          <a:noFill/>
          <a:ln>
            <a:noFill/>
          </a:ln>
        </p:spPr>
        <p:txBody>
          <a:bodyPr spcFirstLastPara="1" wrap="square" lIns="91425" tIns="45700" rIns="91425" bIns="45700" anchor="ctr" anchorCtr="0">
            <a:no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70" name="Google Shape;70;p9"/>
          <p:cNvSpPr txBox="1">
            <a:spLocks noGrp="1"/>
          </p:cNvSpPr>
          <p:nvPr>
            <p:ph type="body" idx="2"/>
          </p:nvPr>
        </p:nvSpPr>
        <p:spPr>
          <a:xfrm>
            <a:off x="1124291" y="3274754"/>
            <a:ext cx="3275013" cy="217891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1" name="Google Shape;71;p9"/>
          <p:cNvSpPr txBox="1">
            <a:spLocks noGrp="1"/>
          </p:cNvSpPr>
          <p:nvPr>
            <p:ph type="dt" idx="10"/>
          </p:nvPr>
        </p:nvSpPr>
        <p:spPr>
          <a:xfrm>
            <a:off x="7232830" y="330370"/>
            <a:ext cx="2515396"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9"/>
          <p:cNvSpPr txBox="1">
            <a:spLocks noGrp="1"/>
          </p:cNvSpPr>
          <p:nvPr>
            <p:ph type="ftr" idx="11"/>
          </p:nvPr>
        </p:nvSpPr>
        <p:spPr>
          <a:xfrm>
            <a:off x="1130270"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9"/>
          <p:cNvSpPr txBox="1">
            <a:spLocks noGrp="1"/>
          </p:cNvSpPr>
          <p:nvPr>
            <p:ph type="sldNum" idx="12"/>
          </p:nvPr>
        </p:nvSpPr>
        <p:spPr>
          <a:xfrm>
            <a:off x="9918076" y="137408"/>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74" name="Google Shape;74;p9" descr="RedHashing.emf"/>
          <p:cNvPicPr preferRelativeResize="0"/>
          <p:nvPr/>
        </p:nvPicPr>
        <p:blipFill rotWithShape="1">
          <a:blip r:embed="rId2">
            <a:alphaModFix/>
          </a:blip>
          <a:srcRect l="-115" r="15827" b="36435"/>
          <a:stretch/>
        </p:blipFill>
        <p:spPr>
          <a:xfrm>
            <a:off x="1125460" y="643464"/>
            <a:ext cx="9610344" cy="15544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5"/>
        <p:cNvGrpSpPr/>
        <p:nvPr/>
      </p:nvGrpSpPr>
      <p:grpSpPr>
        <a:xfrm>
          <a:off x="0" y="0"/>
          <a:ext cx="0" cy="0"/>
          <a:chOff x="0" y="0"/>
          <a:chExt cx="0" cy="0"/>
        </a:xfrm>
      </p:grpSpPr>
      <p:grpSp>
        <p:nvGrpSpPr>
          <p:cNvPr id="76" name="Google Shape;76;p10"/>
          <p:cNvGrpSpPr/>
          <p:nvPr/>
        </p:nvGrpSpPr>
        <p:grpSpPr>
          <a:xfrm>
            <a:off x="7477387" y="482170"/>
            <a:ext cx="4074533" cy="5149101"/>
            <a:chOff x="7477387" y="482170"/>
            <a:chExt cx="4074533" cy="5149101"/>
          </a:xfrm>
        </p:grpSpPr>
        <p:sp>
          <p:nvSpPr>
            <p:cNvPr id="77" name="Google Shape;77;p10"/>
            <p:cNvSpPr/>
            <p:nvPr/>
          </p:nvSpPr>
          <p:spPr>
            <a:xfrm>
              <a:off x="7477387" y="482170"/>
              <a:ext cx="4074533" cy="5149101"/>
            </a:xfrm>
            <a:prstGeom prst="rect">
              <a:avLst/>
            </a:prstGeom>
            <a:gradFill>
              <a:gsLst>
                <a:gs pos="0">
                  <a:srgbClr val="262626"/>
                </a:gs>
                <a:gs pos="100000">
                  <a:srgbClr val="0C0C0C"/>
                </a:gs>
              </a:gsLst>
              <a:lin ang="5400000" scaled="0"/>
            </a:gradFill>
            <a:ln>
              <a:noFill/>
            </a:ln>
            <a:effectLst>
              <a:outerShdw blurRad="127000" dist="228600" dir="4740000" sx="98000" sy="98000" algn="tl" rotWithShape="0">
                <a:srgbClr val="000000">
                  <a:alpha val="3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0"/>
            <p:cNvSpPr/>
            <p:nvPr/>
          </p:nvSpPr>
          <p:spPr>
            <a:xfrm>
              <a:off x="7790446" y="812506"/>
              <a:ext cx="3450289" cy="4466452"/>
            </a:xfrm>
            <a:prstGeom prst="rect">
              <a:avLst/>
            </a:prstGeom>
            <a:gradFill>
              <a:gsLst>
                <a:gs pos="0">
                  <a:srgbClr val="DADADA"/>
                </a:gs>
                <a:gs pos="100000">
                  <a:srgbClr val="FFFFFE"/>
                </a:gs>
              </a:gsLst>
              <a:lin ang="16200000" scaled="0"/>
            </a:gradFill>
            <a:ln w="50800" cap="flat" cmpd="sng">
              <a:solidFill>
                <a:srgbClr val="191919"/>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10"/>
          <p:cNvSpPr txBox="1">
            <a:spLocks noGrp="1"/>
          </p:cNvSpPr>
          <p:nvPr>
            <p:ph type="title"/>
          </p:nvPr>
        </p:nvSpPr>
        <p:spPr>
          <a:xfrm>
            <a:off x="1129124" y="1129513"/>
            <a:ext cx="5854872" cy="1924208"/>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0"/>
          <p:cNvSpPr>
            <a:spLocks noGrp="1"/>
          </p:cNvSpPr>
          <p:nvPr>
            <p:ph type="pic" idx="2"/>
          </p:nvPr>
        </p:nvSpPr>
        <p:spPr>
          <a:xfrm>
            <a:off x="8124389" y="1122542"/>
            <a:ext cx="2791171" cy="3866327"/>
          </a:xfrm>
          <a:prstGeom prst="rect">
            <a:avLst/>
          </a:prstGeom>
          <a:solidFill>
            <a:srgbClr val="D8D8D8"/>
          </a:solidFill>
          <a:ln>
            <a:noFill/>
          </a:ln>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accent1"/>
              </a:buClr>
              <a:buSzPts val="3200"/>
              <a:buFont typeface="Arial"/>
              <a:buNone/>
              <a:defRPr sz="3200" b="0" i="0" u="none" strike="noStrike" cap="none">
                <a:solidFill>
                  <a:schemeClr val="dk1"/>
                </a:solidFill>
                <a:latin typeface="Century Gothic"/>
                <a:ea typeface="Century Gothic"/>
                <a:cs typeface="Century Gothic"/>
                <a:sym typeface="Century Gothic"/>
              </a:defRPr>
            </a:lvl1pPr>
            <a:lvl2pPr marR="0" lvl="1" algn="l" rtl="0">
              <a:lnSpc>
                <a:spcPct val="120000"/>
              </a:lnSpc>
              <a:spcBef>
                <a:spcPts val="500"/>
              </a:spcBef>
              <a:spcAft>
                <a:spcPts val="0"/>
              </a:spcAft>
              <a:buClr>
                <a:schemeClr val="accent1"/>
              </a:buClr>
              <a:buSzPts val="28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20000"/>
              </a:lnSpc>
              <a:spcBef>
                <a:spcPts val="500"/>
              </a:spcBef>
              <a:spcAft>
                <a:spcPts val="0"/>
              </a:spcAft>
              <a:buClr>
                <a:schemeClr val="accent1"/>
              </a:buClr>
              <a:buSzPts val="2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Century Gothic"/>
                <a:ea typeface="Century Gothic"/>
                <a:cs typeface="Century Gothic"/>
                <a:sym typeface="Century Gothic"/>
              </a:defRPr>
            </a:lvl4pPr>
            <a:lvl5pPr marR="0" lvl="4"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Century Gothic"/>
                <a:ea typeface="Century Gothic"/>
                <a:cs typeface="Century Gothic"/>
                <a:sym typeface="Century Gothic"/>
              </a:defRPr>
            </a:lvl5pPr>
            <a:lvl6pPr marR="0" lvl="5"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Century Gothic"/>
                <a:ea typeface="Century Gothic"/>
                <a:cs typeface="Century Gothic"/>
                <a:sym typeface="Century Gothic"/>
              </a:defRPr>
            </a:lvl6pPr>
            <a:lvl7pPr marR="0" lvl="6"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Century Gothic"/>
                <a:ea typeface="Century Gothic"/>
                <a:cs typeface="Century Gothic"/>
                <a:sym typeface="Century Gothic"/>
              </a:defRPr>
            </a:lvl7pPr>
            <a:lvl8pPr marR="0" lvl="7"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Century Gothic"/>
                <a:ea typeface="Century Gothic"/>
                <a:cs typeface="Century Gothic"/>
                <a:sym typeface="Century Gothic"/>
              </a:defRPr>
            </a:lvl8pPr>
            <a:lvl9pPr marR="0" lvl="8"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81" name="Google Shape;81;p10"/>
          <p:cNvSpPr txBox="1">
            <a:spLocks noGrp="1"/>
          </p:cNvSpPr>
          <p:nvPr>
            <p:ph type="body" idx="1"/>
          </p:nvPr>
        </p:nvSpPr>
        <p:spPr>
          <a:xfrm>
            <a:off x="1128247" y="3053721"/>
            <a:ext cx="5846486" cy="2096013"/>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SzPts val="1800"/>
              <a:buNone/>
              <a:defRPr sz="18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82" name="Google Shape;82;p10"/>
          <p:cNvSpPr txBox="1">
            <a:spLocks noGrp="1"/>
          </p:cNvSpPr>
          <p:nvPr>
            <p:ph type="dt" idx="10"/>
          </p:nvPr>
        </p:nvSpPr>
        <p:spPr>
          <a:xfrm>
            <a:off x="1125300" y="5469856"/>
            <a:ext cx="5849605" cy="32012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0"/>
          <p:cNvSpPr txBox="1">
            <a:spLocks noGrp="1"/>
          </p:cNvSpPr>
          <p:nvPr>
            <p:ph type="ftr" idx="11"/>
          </p:nvPr>
        </p:nvSpPr>
        <p:spPr>
          <a:xfrm>
            <a:off x="1125300" y="318640"/>
            <a:ext cx="4877818" cy="32093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0"/>
          <p:cNvSpPr txBox="1">
            <a:spLocks noGrp="1"/>
          </p:cNvSpPr>
          <p:nvPr>
            <p:ph type="sldNum" idx="12"/>
          </p:nvPr>
        </p:nvSpPr>
        <p:spPr>
          <a:xfrm>
            <a:off x="6176794" y="137408"/>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85" name="Google Shape;85;p10" descr="RedHashing.emf"/>
          <p:cNvPicPr preferRelativeResize="0"/>
          <p:nvPr/>
        </p:nvPicPr>
        <p:blipFill rotWithShape="1">
          <a:blip r:embed="rId2">
            <a:alphaModFix/>
          </a:blip>
          <a:srcRect l="-115" t="474" r="48548" b="36564"/>
          <a:stretch/>
        </p:blipFill>
        <p:spPr>
          <a:xfrm>
            <a:off x="1125460" y="643464"/>
            <a:ext cx="5879592" cy="15544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rgbClr val="F8F8F8"/>
            </a:gs>
          </a:gsLst>
          <a:path path="circle">
            <a:fillToRect l="50000" t="50000" r="50000" b="50000"/>
          </a:path>
          <a:tileRect/>
        </a:gra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3">
            <a:alphaModFix/>
          </a:blip>
          <a:srcRect t="1538" b="-1538"/>
          <a:stretch/>
        </p:blipFill>
        <p:spPr>
          <a:xfrm>
            <a:off x="0" y="6119336"/>
            <a:ext cx="12192000" cy="742950"/>
          </a:xfrm>
          <a:prstGeom prst="rect">
            <a:avLst/>
          </a:prstGeom>
          <a:noFill/>
          <a:ln>
            <a:noFill/>
          </a:ln>
        </p:spPr>
      </p:pic>
      <p:sp>
        <p:nvSpPr>
          <p:cNvPr id="11" name="Google Shape;11;p1"/>
          <p:cNvSpPr/>
          <p:nvPr/>
        </p:nvSpPr>
        <p:spPr>
          <a:xfrm>
            <a:off x="0" y="468769"/>
            <a:ext cx="12192000" cy="5647024"/>
          </a:xfrm>
          <a:prstGeom prst="rect">
            <a:avLst/>
          </a:prstGeom>
          <a:gradFill>
            <a:gsLst>
              <a:gs pos="0">
                <a:srgbClr val="DCDCE0">
                  <a:alpha val="0"/>
                </a:srgbClr>
              </a:gs>
              <a:gs pos="100000">
                <a:srgbClr val="DDDDE1"/>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1"/>
          <p:cNvCxnSpPr/>
          <p:nvPr/>
        </p:nvCxnSpPr>
        <p:spPr>
          <a:xfrm>
            <a:off x="0" y="6121269"/>
            <a:ext cx="12192000" cy="0"/>
          </a:xfrm>
          <a:prstGeom prst="straightConnector1">
            <a:avLst/>
          </a:prstGeom>
          <a:noFill/>
          <a:ln w="12700" cap="flat" cmpd="sng">
            <a:solidFill>
              <a:srgbClr val="000001">
                <a:alpha val="20000"/>
              </a:srgbClr>
            </a:solidFill>
            <a:prstDash val="solid"/>
            <a:round/>
            <a:headEnd type="none" w="sm" len="sm"/>
            <a:tailEnd type="none" w="sm" len="sm"/>
          </a:ln>
        </p:spPr>
      </p:cxnSp>
      <p:sp>
        <p:nvSpPr>
          <p:cNvPr id="13" name="Google Shape;13;p1"/>
          <p:cNvSpPr txBox="1">
            <a:spLocks noGrp="1"/>
          </p:cNvSpPr>
          <p:nvPr>
            <p:ph type="title"/>
          </p:nvPr>
        </p:nvSpPr>
        <p:spPr>
          <a:xfrm>
            <a:off x="1130270" y="953324"/>
            <a:ext cx="9603275" cy="104923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3200"/>
              <a:buFont typeface="Century Gothic"/>
              <a:buNone/>
              <a:defRPr sz="32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1"/>
          <p:cNvSpPr txBox="1">
            <a:spLocks noGrp="1"/>
          </p:cNvSpPr>
          <p:nvPr>
            <p:ph type="body" idx="1"/>
          </p:nvPr>
        </p:nvSpPr>
        <p:spPr>
          <a:xfrm>
            <a:off x="1130270" y="2171769"/>
            <a:ext cx="9603275" cy="329457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20000"/>
              </a:lnSpc>
              <a:spcBef>
                <a:spcPts val="1000"/>
              </a:spcBef>
              <a:spcAft>
                <a:spcPts val="0"/>
              </a:spcAft>
              <a:buClr>
                <a:schemeClr val="accent1"/>
              </a:buClr>
              <a:buSzPts val="2000"/>
              <a:buFont typeface="Arial"/>
              <a:buChar char="•"/>
              <a:defRPr sz="20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20000"/>
              </a:lnSpc>
              <a:spcBef>
                <a:spcPts val="500"/>
              </a:spcBef>
              <a:spcAft>
                <a:spcPts val="0"/>
              </a:spcAft>
              <a:buClr>
                <a:schemeClr val="accent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20000"/>
              </a:lnSpc>
              <a:spcBef>
                <a:spcPts val="500"/>
              </a:spcBef>
              <a:spcAft>
                <a:spcPts val="0"/>
              </a:spcAft>
              <a:buClr>
                <a:schemeClr val="accent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20000"/>
              </a:lnSpc>
              <a:spcBef>
                <a:spcPts val="500"/>
              </a:spcBef>
              <a:spcAft>
                <a:spcPts val="0"/>
              </a:spcAft>
              <a:buClr>
                <a:schemeClr val="accent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entury Gothic"/>
                <a:ea typeface="Century Gothic"/>
                <a:cs typeface="Century Gothic"/>
                <a:sym typeface="Century Gothic"/>
              </a:defRPr>
            </a:lvl5pPr>
            <a:lvl6pPr marL="2743200" marR="0" lvl="5"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entury Gothic"/>
                <a:ea typeface="Century Gothic"/>
                <a:cs typeface="Century Gothic"/>
                <a:sym typeface="Century Gothic"/>
              </a:defRPr>
            </a:lvl6pPr>
            <a:lvl7pPr marL="3200400" marR="0" lvl="6"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entury Gothic"/>
                <a:ea typeface="Century Gothic"/>
                <a:cs typeface="Century Gothic"/>
                <a:sym typeface="Century Gothic"/>
              </a:defRPr>
            </a:lvl7pPr>
            <a:lvl8pPr marL="3657600" marR="0" lvl="7"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entury Gothic"/>
                <a:ea typeface="Century Gothic"/>
                <a:cs typeface="Century Gothic"/>
                <a:sym typeface="Century Gothic"/>
              </a:defRPr>
            </a:lvl8pPr>
            <a:lvl9pPr marL="4114800" marR="0" lvl="8"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entury Gothic"/>
                <a:ea typeface="Century Gothic"/>
                <a:cs typeface="Century Gothic"/>
                <a:sym typeface="Century Gothic"/>
              </a:defRPr>
            </a:lvl9pPr>
          </a:lstStyle>
          <a:p>
            <a:endParaRPr/>
          </a:p>
        </p:txBody>
      </p:sp>
      <p:sp>
        <p:nvSpPr>
          <p:cNvPr id="15" name="Google Shape;15;p1"/>
          <p:cNvSpPr txBox="1">
            <a:spLocks noGrp="1"/>
          </p:cNvSpPr>
          <p:nvPr>
            <p:ph type="dt" idx="10"/>
          </p:nvPr>
        </p:nvSpPr>
        <p:spPr>
          <a:xfrm>
            <a:off x="7232830" y="330370"/>
            <a:ext cx="2515396" cy="309201"/>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6" name="Google Shape;16;p1"/>
          <p:cNvSpPr txBox="1">
            <a:spLocks noGrp="1"/>
          </p:cNvSpPr>
          <p:nvPr>
            <p:ph type="ftr" idx="11"/>
          </p:nvPr>
        </p:nvSpPr>
        <p:spPr>
          <a:xfrm>
            <a:off x="1130270" y="329307"/>
            <a:ext cx="5938836" cy="30920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7" name="Google Shape;17;p1"/>
          <p:cNvSpPr txBox="1">
            <a:spLocks noGrp="1"/>
          </p:cNvSpPr>
          <p:nvPr>
            <p:ph type="sldNum" idx="12"/>
          </p:nvPr>
        </p:nvSpPr>
        <p:spPr>
          <a:xfrm>
            <a:off x="9918076" y="137408"/>
            <a:ext cx="811019" cy="503578"/>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2800" b="0" i="0" u="none" strike="noStrike" cap="none">
                <a:solidFill>
                  <a:schemeClr val="accent1"/>
                </a:solidFill>
                <a:latin typeface="Century Gothic"/>
                <a:ea typeface="Century Gothic"/>
                <a:cs typeface="Century Gothic"/>
                <a:sym typeface="Century Gothic"/>
              </a:defRPr>
            </a:lvl1pPr>
            <a:lvl2pPr marL="0" marR="0" lvl="1" indent="0" algn="r" rtl="0">
              <a:spcBef>
                <a:spcPts val="0"/>
              </a:spcBef>
              <a:buNone/>
              <a:defRPr sz="2800" b="0" i="0" u="none" strike="noStrike" cap="none">
                <a:solidFill>
                  <a:schemeClr val="accent1"/>
                </a:solidFill>
                <a:latin typeface="Century Gothic"/>
                <a:ea typeface="Century Gothic"/>
                <a:cs typeface="Century Gothic"/>
                <a:sym typeface="Century Gothic"/>
              </a:defRPr>
            </a:lvl2pPr>
            <a:lvl3pPr marL="0" marR="0" lvl="2" indent="0" algn="r" rtl="0">
              <a:spcBef>
                <a:spcPts val="0"/>
              </a:spcBef>
              <a:buNone/>
              <a:defRPr sz="2800" b="0" i="0" u="none" strike="noStrike" cap="none">
                <a:solidFill>
                  <a:schemeClr val="accent1"/>
                </a:solidFill>
                <a:latin typeface="Century Gothic"/>
                <a:ea typeface="Century Gothic"/>
                <a:cs typeface="Century Gothic"/>
                <a:sym typeface="Century Gothic"/>
              </a:defRPr>
            </a:lvl3pPr>
            <a:lvl4pPr marL="0" marR="0" lvl="3" indent="0" algn="r" rtl="0">
              <a:spcBef>
                <a:spcPts val="0"/>
              </a:spcBef>
              <a:buNone/>
              <a:defRPr sz="2800" b="0" i="0" u="none" strike="noStrike" cap="none">
                <a:solidFill>
                  <a:schemeClr val="accent1"/>
                </a:solidFill>
                <a:latin typeface="Century Gothic"/>
                <a:ea typeface="Century Gothic"/>
                <a:cs typeface="Century Gothic"/>
                <a:sym typeface="Century Gothic"/>
              </a:defRPr>
            </a:lvl4pPr>
            <a:lvl5pPr marL="0" marR="0" lvl="4" indent="0" algn="r" rtl="0">
              <a:spcBef>
                <a:spcPts val="0"/>
              </a:spcBef>
              <a:buNone/>
              <a:defRPr sz="2800" b="0" i="0" u="none" strike="noStrike" cap="none">
                <a:solidFill>
                  <a:schemeClr val="accent1"/>
                </a:solidFill>
                <a:latin typeface="Century Gothic"/>
                <a:ea typeface="Century Gothic"/>
                <a:cs typeface="Century Gothic"/>
                <a:sym typeface="Century Gothic"/>
              </a:defRPr>
            </a:lvl5pPr>
            <a:lvl6pPr marL="0" marR="0" lvl="5" indent="0" algn="r" rtl="0">
              <a:spcBef>
                <a:spcPts val="0"/>
              </a:spcBef>
              <a:buNone/>
              <a:defRPr sz="2800" b="0" i="0" u="none" strike="noStrike" cap="none">
                <a:solidFill>
                  <a:schemeClr val="accent1"/>
                </a:solidFill>
                <a:latin typeface="Century Gothic"/>
                <a:ea typeface="Century Gothic"/>
                <a:cs typeface="Century Gothic"/>
                <a:sym typeface="Century Gothic"/>
              </a:defRPr>
            </a:lvl6pPr>
            <a:lvl7pPr marL="0" marR="0" lvl="6" indent="0" algn="r" rtl="0">
              <a:spcBef>
                <a:spcPts val="0"/>
              </a:spcBef>
              <a:buNone/>
              <a:defRPr sz="2800" b="0" i="0" u="none" strike="noStrike" cap="none">
                <a:solidFill>
                  <a:schemeClr val="accent1"/>
                </a:solidFill>
                <a:latin typeface="Century Gothic"/>
                <a:ea typeface="Century Gothic"/>
                <a:cs typeface="Century Gothic"/>
                <a:sym typeface="Century Gothic"/>
              </a:defRPr>
            </a:lvl7pPr>
            <a:lvl8pPr marL="0" marR="0" lvl="7" indent="0" algn="r" rtl="0">
              <a:spcBef>
                <a:spcPts val="0"/>
              </a:spcBef>
              <a:buNone/>
              <a:defRPr sz="2800" b="0" i="0" u="none" strike="noStrike" cap="none">
                <a:solidFill>
                  <a:schemeClr val="accent1"/>
                </a:solidFill>
                <a:latin typeface="Century Gothic"/>
                <a:ea typeface="Century Gothic"/>
                <a:cs typeface="Century Gothic"/>
                <a:sym typeface="Century Gothic"/>
              </a:defRPr>
            </a:lvl8pPr>
            <a:lvl9pPr marL="0" marR="0" lvl="8" indent="0" algn="r" rtl="0">
              <a:spcBef>
                <a:spcPts val="0"/>
              </a:spcBef>
              <a:buNone/>
              <a:defRPr sz="28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ncbi.nlm.nih.gov/pmc/articles/PMC3576830/#R4"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genworth.com/" TargetMode="External"/><Relationship Id="rId7" Type="http://schemas.openxmlformats.org/officeDocument/2006/relationships/hyperlink" Target="https://www.ncbi.nlm.nih.gov/pmc/articles/PMC3576830/"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www.britannica.com/science/statistics/Residual-analysis" TargetMode="External"/><Relationship Id="rId5" Type="http://schemas.openxmlformats.org/officeDocument/2006/relationships/hyperlink" Target="https://portafoliodeinformacion.cnbv.gob.mx/bm1/Paginas/infosituacion.aspx" TargetMode="External"/><Relationship Id="rId4" Type="http://schemas.openxmlformats.org/officeDocument/2006/relationships/hyperlink" Target="https://www.inegi.org.mx/servicios/api_indicadores.html#indicador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F8F8F8"/>
            </a:gs>
          </a:gsLst>
          <a:path path="circle">
            <a:fillToRect l="50000" t="50000" r="50000" b="50000"/>
          </a:path>
          <a:tileRect/>
        </a:gradFill>
        <a:effectLst/>
      </p:bgPr>
    </p:bg>
    <p:spTree>
      <p:nvGrpSpPr>
        <p:cNvPr id="1" name="Shape 103"/>
        <p:cNvGrpSpPr/>
        <p:nvPr/>
      </p:nvGrpSpPr>
      <p:grpSpPr>
        <a:xfrm>
          <a:off x="0" y="0"/>
          <a:ext cx="0" cy="0"/>
          <a:chOff x="0" y="0"/>
          <a:chExt cx="0" cy="0"/>
        </a:xfrm>
      </p:grpSpPr>
      <p:sp>
        <p:nvSpPr>
          <p:cNvPr id="104" name="Google Shape;104;p13"/>
          <p:cNvSpPr/>
          <p:nvPr/>
        </p:nvSpPr>
        <p:spPr>
          <a:xfrm>
            <a:off x="2" y="0"/>
            <a:ext cx="12191696" cy="6858000"/>
          </a:xfrm>
          <a:prstGeom prst="rect">
            <a:avLst/>
          </a:prstGeom>
          <a:gradFill>
            <a:gsLst>
              <a:gs pos="0">
                <a:schemeClr val="lt1"/>
              </a:gs>
              <a:gs pos="100000">
                <a:srgbClr val="F8F8F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05" name="Google Shape;105;p13"/>
          <p:cNvSpPr/>
          <p:nvPr/>
        </p:nvSpPr>
        <p:spPr>
          <a:xfrm>
            <a:off x="0" y="2019476"/>
            <a:ext cx="12192000" cy="4105941"/>
          </a:xfrm>
          <a:prstGeom prst="rect">
            <a:avLst/>
          </a:prstGeom>
          <a:gradFill>
            <a:gsLst>
              <a:gs pos="0">
                <a:srgbClr val="DCDCE0">
                  <a:alpha val="0"/>
                </a:srgbClr>
              </a:gs>
              <a:gs pos="100000">
                <a:schemeClr val="l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06" name="Google Shape;106;p13"/>
          <p:cNvSpPr txBox="1">
            <a:spLocks noGrp="1"/>
          </p:cNvSpPr>
          <p:nvPr>
            <p:ph type="subTitle" idx="1"/>
          </p:nvPr>
        </p:nvSpPr>
        <p:spPr>
          <a:xfrm>
            <a:off x="7936692" y="737681"/>
            <a:ext cx="3922800" cy="4826100"/>
          </a:xfrm>
          <a:prstGeom prst="rect">
            <a:avLst/>
          </a:prstGeom>
          <a:no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SzPts val="2400"/>
              <a:buNone/>
            </a:pPr>
            <a:r>
              <a:rPr lang="en-US" sz="3000" b="1"/>
              <a:t>#Team of 5</a:t>
            </a:r>
            <a:endParaRPr sz="3000" b="1"/>
          </a:p>
          <a:p>
            <a:pPr marL="0" lvl="0" indent="0" algn="l" rtl="0">
              <a:lnSpc>
                <a:spcPct val="120000"/>
              </a:lnSpc>
              <a:spcBef>
                <a:spcPts val="0"/>
              </a:spcBef>
              <a:spcAft>
                <a:spcPts val="0"/>
              </a:spcAft>
              <a:buSzPts val="2400"/>
              <a:buNone/>
            </a:pPr>
            <a:r>
              <a:rPr lang="en-US" sz="2400" b="1"/>
              <a:t>Members:</a:t>
            </a:r>
            <a:endParaRPr/>
          </a:p>
          <a:p>
            <a:pPr marL="0" lvl="0" indent="0" algn="l" rtl="0">
              <a:lnSpc>
                <a:spcPct val="120000"/>
              </a:lnSpc>
              <a:spcBef>
                <a:spcPts val="1000"/>
              </a:spcBef>
              <a:spcAft>
                <a:spcPts val="0"/>
              </a:spcAft>
              <a:buSzPts val="2400"/>
              <a:buNone/>
            </a:pPr>
            <a:r>
              <a:rPr lang="en-US" sz="2400" b="1"/>
              <a:t>Rubi Trujillo </a:t>
            </a:r>
            <a:endParaRPr/>
          </a:p>
          <a:p>
            <a:pPr marL="0" lvl="0" indent="0" algn="l" rtl="0">
              <a:lnSpc>
                <a:spcPct val="120000"/>
              </a:lnSpc>
              <a:spcBef>
                <a:spcPts val="1000"/>
              </a:spcBef>
              <a:spcAft>
                <a:spcPts val="0"/>
              </a:spcAft>
              <a:buSzPts val="2400"/>
              <a:buNone/>
            </a:pPr>
            <a:r>
              <a:rPr lang="en-US" sz="2400" b="1"/>
              <a:t>Ricardo Rechi</a:t>
            </a:r>
            <a:endParaRPr sz="2400" b="1"/>
          </a:p>
          <a:p>
            <a:pPr marL="0" lvl="0" indent="0" algn="l" rtl="0">
              <a:lnSpc>
                <a:spcPct val="120000"/>
              </a:lnSpc>
              <a:spcBef>
                <a:spcPts val="1000"/>
              </a:spcBef>
              <a:spcAft>
                <a:spcPts val="0"/>
              </a:spcAft>
              <a:buSzPts val="2400"/>
              <a:buNone/>
            </a:pPr>
            <a:r>
              <a:rPr lang="en-US" sz="2400" b="1"/>
              <a:t>Carlos Granados</a:t>
            </a:r>
            <a:endParaRPr sz="2400" b="1"/>
          </a:p>
          <a:p>
            <a:pPr marL="0" lvl="0" indent="0" algn="l" rtl="0">
              <a:spcBef>
                <a:spcPts val="1000"/>
              </a:spcBef>
              <a:spcAft>
                <a:spcPts val="0"/>
              </a:spcAft>
              <a:buClr>
                <a:schemeClr val="dk1"/>
              </a:buClr>
              <a:buSzPts val="2400"/>
              <a:buFont typeface="Arial"/>
              <a:buNone/>
            </a:pPr>
            <a:r>
              <a:rPr lang="en-US" sz="2400" b="1"/>
              <a:t>Gonzalo Cienfuegos</a:t>
            </a:r>
            <a:endParaRPr sz="2400" b="1"/>
          </a:p>
          <a:p>
            <a:pPr marL="0" lvl="0" indent="0" algn="l" rtl="0">
              <a:lnSpc>
                <a:spcPct val="120000"/>
              </a:lnSpc>
              <a:spcBef>
                <a:spcPts val="1000"/>
              </a:spcBef>
              <a:spcAft>
                <a:spcPts val="0"/>
              </a:spcAft>
              <a:buSzPts val="2400"/>
              <a:buNone/>
            </a:pPr>
            <a:r>
              <a:rPr lang="en-US" sz="2400" b="1"/>
              <a:t>Justin Evert</a:t>
            </a:r>
            <a:endParaRPr/>
          </a:p>
          <a:p>
            <a:pPr marL="0" lvl="0" indent="0" algn="l" rtl="0">
              <a:lnSpc>
                <a:spcPct val="120000"/>
              </a:lnSpc>
              <a:spcBef>
                <a:spcPts val="1000"/>
              </a:spcBef>
              <a:spcAft>
                <a:spcPts val="0"/>
              </a:spcAft>
              <a:buSzPts val="2000"/>
              <a:buNone/>
            </a:pPr>
            <a:endParaRPr sz="2000"/>
          </a:p>
        </p:txBody>
      </p:sp>
      <p:grpSp>
        <p:nvGrpSpPr>
          <p:cNvPr id="107" name="Google Shape;107;p13"/>
          <p:cNvGrpSpPr/>
          <p:nvPr/>
        </p:nvGrpSpPr>
        <p:grpSpPr>
          <a:xfrm>
            <a:off x="949391" y="938882"/>
            <a:ext cx="6562082" cy="4236223"/>
            <a:chOff x="7807230" y="2012810"/>
            <a:chExt cx="3251252" cy="3459865"/>
          </a:xfrm>
        </p:grpSpPr>
        <p:sp>
          <p:nvSpPr>
            <p:cNvPr id="108" name="Google Shape;108;p13"/>
            <p:cNvSpPr/>
            <p:nvPr/>
          </p:nvSpPr>
          <p:spPr>
            <a:xfrm>
              <a:off x="7807230" y="2012810"/>
              <a:ext cx="3251252" cy="3459865"/>
            </a:xfrm>
            <a:prstGeom prst="rect">
              <a:avLst/>
            </a:prstGeom>
            <a:gradFill>
              <a:gsLst>
                <a:gs pos="0">
                  <a:srgbClr val="000001"/>
                </a:gs>
                <a:gs pos="100000">
                  <a:srgbClr val="191919"/>
                </a:gs>
              </a:gsLst>
              <a:lin ang="5400000" scaled="0"/>
            </a:gradFill>
            <a:ln>
              <a:noFill/>
            </a:ln>
            <a:effectLst>
              <a:outerShdw blurRad="127000" dist="190500" dir="4740000" sx="98000" sy="98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09" name="Google Shape;109;p13"/>
            <p:cNvSpPr/>
            <p:nvPr/>
          </p:nvSpPr>
          <p:spPr>
            <a:xfrm>
              <a:off x="7807231" y="2026142"/>
              <a:ext cx="3251250" cy="3440203"/>
            </a:xfrm>
            <a:prstGeom prst="rect">
              <a:avLst/>
            </a:prstGeom>
            <a:gradFill>
              <a:gsLst>
                <a:gs pos="0">
                  <a:srgbClr val="DADADA"/>
                </a:gs>
                <a:gs pos="100000">
                  <a:srgbClr val="FFFFFE"/>
                </a:gs>
              </a:gsLst>
              <a:lin ang="16200000" scaled="0"/>
            </a:gradFill>
            <a:ln w="76200" cap="flat" cmpd="sng">
              <a:solidFill>
                <a:srgbClr val="19191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sp>
        <p:nvSpPr>
          <p:cNvPr id="110" name="Google Shape;110;p13"/>
          <p:cNvSpPr/>
          <p:nvPr/>
        </p:nvSpPr>
        <p:spPr>
          <a:xfrm>
            <a:off x="1267777" y="1269341"/>
            <a:ext cx="5925312" cy="3575304"/>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11" name="Google Shape;111;p13"/>
          <p:cNvSpPr txBox="1">
            <a:spLocks noGrp="1"/>
          </p:cNvSpPr>
          <p:nvPr>
            <p:ph type="ctrTitle"/>
          </p:nvPr>
        </p:nvSpPr>
        <p:spPr>
          <a:xfrm>
            <a:off x="1446756" y="1463015"/>
            <a:ext cx="5492683" cy="3196668"/>
          </a:xfrm>
          <a:prstGeom prst="rect">
            <a:avLst/>
          </a:prstGeom>
          <a:noFill/>
          <a:ln>
            <a:noFill/>
          </a:ln>
        </p:spPr>
        <p:txBody>
          <a:bodyPr spcFirstLastPara="1" wrap="square" lIns="91425" tIns="45700" rIns="91425" bIns="0" anchor="ctr" anchorCtr="0">
            <a:noAutofit/>
          </a:bodyPr>
          <a:lstStyle/>
          <a:p>
            <a:pPr marL="0" lvl="0" indent="0" algn="ctr" rtl="0">
              <a:lnSpc>
                <a:spcPct val="90000"/>
              </a:lnSpc>
              <a:spcBef>
                <a:spcPts val="0"/>
              </a:spcBef>
              <a:spcAft>
                <a:spcPts val="0"/>
              </a:spcAft>
              <a:buClr>
                <a:srgbClr val="FFFFFF"/>
              </a:buClr>
              <a:buSzPts val="3700"/>
              <a:buFont typeface="Century Gothic"/>
              <a:buNone/>
            </a:pPr>
            <a:r>
              <a:rPr lang="en-US" sz="3700" b="1">
                <a:solidFill>
                  <a:srgbClr val="FFFFFF"/>
                </a:solidFill>
              </a:rPr>
              <a:t>PROJECT 1:</a:t>
            </a:r>
            <a:r>
              <a:rPr lang="en-US" sz="3700">
                <a:solidFill>
                  <a:srgbClr val="FFFFFF"/>
                </a:solidFill>
              </a:rPr>
              <a:t> </a:t>
            </a:r>
            <a:endParaRPr sz="3700">
              <a:solidFill>
                <a:srgbClr val="FFFFFF"/>
              </a:solidFill>
            </a:endParaRPr>
          </a:p>
          <a:p>
            <a:pPr marL="0" lvl="0" indent="0" algn="ctr" rtl="0">
              <a:lnSpc>
                <a:spcPct val="90000"/>
              </a:lnSpc>
              <a:spcBef>
                <a:spcPts val="0"/>
              </a:spcBef>
              <a:spcAft>
                <a:spcPts val="0"/>
              </a:spcAft>
              <a:buClr>
                <a:srgbClr val="FFFFFF"/>
              </a:buClr>
              <a:buSzPts val="3700"/>
              <a:buFont typeface="Century Gothic"/>
              <a:buNone/>
            </a:pPr>
            <a:r>
              <a:rPr lang="en-US" sz="3000">
                <a:solidFill>
                  <a:srgbClr val="FFFFFF"/>
                </a:solidFill>
              </a:rPr>
              <a:t>Credit Mortgage Portfolio analysis and  determining the relationship between unemployment and no-payment </a:t>
            </a:r>
            <a:endParaRPr sz="3000"/>
          </a:p>
        </p:txBody>
      </p:sp>
      <p:cxnSp>
        <p:nvCxnSpPr>
          <p:cNvPr id="112" name="Google Shape;112;p13"/>
          <p:cNvCxnSpPr/>
          <p:nvPr/>
        </p:nvCxnSpPr>
        <p:spPr>
          <a:xfrm>
            <a:off x="0" y="6128413"/>
            <a:ext cx="12192000" cy="0"/>
          </a:xfrm>
          <a:prstGeom prst="straightConnector1">
            <a:avLst/>
          </a:prstGeom>
          <a:noFill/>
          <a:ln w="12700" cap="flat" cmpd="sng">
            <a:solidFill>
              <a:srgbClr val="000001">
                <a:alpha val="20000"/>
              </a:srgbClr>
            </a:solidFill>
            <a:prstDash val="solid"/>
            <a:round/>
            <a:headEnd type="none" w="sm" len="sm"/>
            <a:tailEnd type="none" w="sm" len="sm"/>
          </a:ln>
        </p:spPr>
      </p:cxnSp>
      <p:pic>
        <p:nvPicPr>
          <p:cNvPr id="113" name="Google Shape;113;p13"/>
          <p:cNvPicPr preferRelativeResize="0"/>
          <p:nvPr/>
        </p:nvPicPr>
        <p:blipFill rotWithShape="1">
          <a:blip r:embed="rId3">
            <a:alphaModFix/>
          </a:blip>
          <a:srcRect t="1538" b="-1538"/>
          <a:stretch/>
        </p:blipFill>
        <p:spPr>
          <a:xfrm>
            <a:off x="0" y="6130094"/>
            <a:ext cx="12192000" cy="742950"/>
          </a:xfrm>
          <a:prstGeom prst="rect">
            <a:avLst/>
          </a:prstGeom>
          <a:noFill/>
          <a:ln>
            <a:noFill/>
          </a:ln>
        </p:spPr>
      </p:pic>
      <p:sp>
        <p:nvSpPr>
          <p:cNvPr id="114" name="Google Shape;114;p13"/>
          <p:cNvSpPr txBox="1">
            <a:spLocks noGrp="1"/>
          </p:cNvSpPr>
          <p:nvPr>
            <p:ph type="sldNum" idx="12"/>
          </p:nvPr>
        </p:nvSpPr>
        <p:spPr>
          <a:xfrm>
            <a:off x="9924392" y="134930"/>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2"/>
          <p:cNvSpPr txBox="1">
            <a:spLocks noGrp="1"/>
          </p:cNvSpPr>
          <p:nvPr>
            <p:ph type="title"/>
          </p:nvPr>
        </p:nvSpPr>
        <p:spPr>
          <a:xfrm>
            <a:off x="219150" y="958000"/>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THE DATA CLEANUP, EXPLORATION &amp; ANALYSIS PROCESS</a:t>
            </a:r>
            <a:br>
              <a:rPr lang="en-US" sz="2880"/>
            </a:br>
            <a:endParaRPr sz="2880"/>
          </a:p>
        </p:txBody>
      </p:sp>
      <p:sp>
        <p:nvSpPr>
          <p:cNvPr id="198" name="Google Shape;198;p22"/>
          <p:cNvSpPr txBox="1">
            <a:spLocks noGrp="1"/>
          </p:cNvSpPr>
          <p:nvPr>
            <p:ph type="body" idx="1"/>
          </p:nvPr>
        </p:nvSpPr>
        <p:spPr>
          <a:xfrm>
            <a:off x="0" y="1546900"/>
            <a:ext cx="5195100" cy="52080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r>
              <a:rPr lang="en-US" b="1">
                <a:solidFill>
                  <a:srgbClr val="4A86E8"/>
                </a:solidFill>
              </a:rPr>
              <a:t>STEP 3: MERGE GENWORTH &amp; INEGI DATA (FIRST ROUND)</a:t>
            </a:r>
            <a:endParaRPr b="1">
              <a:solidFill>
                <a:srgbClr val="4A86E8"/>
              </a:solidFill>
            </a:endParaRPr>
          </a:p>
          <a:p>
            <a:pPr marL="0" lvl="0" indent="0" algn="l" rtl="0">
              <a:spcBef>
                <a:spcPts val="0"/>
              </a:spcBef>
              <a:spcAft>
                <a:spcPts val="0"/>
              </a:spcAft>
              <a:buNone/>
            </a:pPr>
            <a:r>
              <a:rPr lang="en-US"/>
              <a:t>Use </a:t>
            </a:r>
            <a:r>
              <a:rPr lang="en-US" b="1"/>
              <a:t>Jupyter Notebook &amp; Pandas </a:t>
            </a:r>
            <a:r>
              <a:rPr lang="en-US"/>
              <a:t>to:</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US"/>
              <a:t>Merge the first and second data sets</a:t>
            </a:r>
            <a:endParaRPr/>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en-US"/>
              <a:t>Isolate target mortgage and unemployment rate data in DataFrames to facilitate analysis</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
        <p:nvSpPr>
          <p:cNvPr id="199" name="Google Shape;199;p22"/>
          <p:cNvSpPr txBox="1">
            <a:spLocks noGrp="1"/>
          </p:cNvSpPr>
          <p:nvPr>
            <p:ph type="body" idx="2"/>
          </p:nvPr>
        </p:nvSpPr>
        <p:spPr>
          <a:xfrm>
            <a:off x="6095600" y="1546900"/>
            <a:ext cx="6096300" cy="4486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00" name="Google Shape;200;p22"/>
          <p:cNvPicPr preferRelativeResize="0"/>
          <p:nvPr/>
        </p:nvPicPr>
        <p:blipFill rotWithShape="1">
          <a:blip r:embed="rId3">
            <a:alphaModFix/>
          </a:blip>
          <a:srcRect b="61738"/>
          <a:stretch/>
        </p:blipFill>
        <p:spPr>
          <a:xfrm>
            <a:off x="5259525" y="1546900"/>
            <a:ext cx="6857999" cy="928175"/>
          </a:xfrm>
          <a:prstGeom prst="rect">
            <a:avLst/>
          </a:prstGeom>
          <a:noFill/>
          <a:ln>
            <a:noFill/>
          </a:ln>
        </p:spPr>
      </p:pic>
      <p:pic>
        <p:nvPicPr>
          <p:cNvPr id="201" name="Google Shape;201;p22"/>
          <p:cNvPicPr preferRelativeResize="0"/>
          <p:nvPr/>
        </p:nvPicPr>
        <p:blipFill rotWithShape="1">
          <a:blip r:embed="rId4">
            <a:alphaModFix/>
          </a:blip>
          <a:srcRect b="-7956"/>
          <a:stretch/>
        </p:blipFill>
        <p:spPr>
          <a:xfrm>
            <a:off x="5259525" y="2475075"/>
            <a:ext cx="6858001" cy="4731624"/>
          </a:xfrm>
          <a:prstGeom prst="rect">
            <a:avLst/>
          </a:prstGeom>
          <a:noFill/>
          <a:ln>
            <a:noFill/>
          </a:ln>
        </p:spPr>
      </p:pic>
      <p:sp>
        <p:nvSpPr>
          <p:cNvPr id="202" name="Google Shape;202;p22"/>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283625" y="90225"/>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THE DATA CLEANUP, EXPLORATION &amp; ANALYSIS PROCESS</a:t>
            </a:r>
            <a:br>
              <a:rPr lang="en-US" sz="2880"/>
            </a:br>
            <a:endParaRPr sz="2880"/>
          </a:p>
        </p:txBody>
      </p:sp>
      <p:sp>
        <p:nvSpPr>
          <p:cNvPr id="208" name="Google Shape;208;p23"/>
          <p:cNvSpPr txBox="1">
            <a:spLocks noGrp="1"/>
          </p:cNvSpPr>
          <p:nvPr>
            <p:ph type="body" idx="1"/>
          </p:nvPr>
        </p:nvSpPr>
        <p:spPr>
          <a:xfrm>
            <a:off x="0" y="868125"/>
            <a:ext cx="6096300" cy="425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r>
              <a:rPr lang="en-US" b="1">
                <a:solidFill>
                  <a:srgbClr val="4A86E8"/>
                </a:solidFill>
              </a:rPr>
              <a:t>STEP 4: ANALYSIS, GRAPHIC FIRST IMPRESSIONS</a:t>
            </a:r>
            <a:endParaRPr b="1">
              <a:solidFill>
                <a:srgbClr val="4A86E8"/>
              </a:solidFill>
            </a:endParaRPr>
          </a:p>
          <a:p>
            <a:pPr marL="0" lvl="0" indent="0" algn="l" rtl="0">
              <a:spcBef>
                <a:spcPts val="0"/>
              </a:spcBef>
              <a:spcAft>
                <a:spcPts val="0"/>
              </a:spcAft>
              <a:buNone/>
            </a:pPr>
            <a:r>
              <a:rPr lang="en-US" b="1"/>
              <a:t>Pandas &amp; MatPlotLib </a:t>
            </a:r>
            <a:r>
              <a:rPr lang="en-US"/>
              <a:t>to conclude:</a:t>
            </a:r>
            <a:endParaRPr/>
          </a:p>
          <a:p>
            <a:pPr marL="0" lvl="0" indent="0" algn="l" rtl="0">
              <a:spcBef>
                <a:spcPts val="0"/>
              </a:spcBef>
              <a:spcAft>
                <a:spcPts val="0"/>
              </a:spcAft>
              <a:buNone/>
            </a:pPr>
            <a:endParaRPr/>
          </a:p>
          <a:p>
            <a:pPr marL="457200" lvl="0" indent="-342900" algn="l" rtl="0">
              <a:spcBef>
                <a:spcPts val="0"/>
              </a:spcBef>
              <a:spcAft>
                <a:spcPts val="0"/>
              </a:spcAft>
              <a:buSzPts val="1800"/>
              <a:buAutoNum type="arabicPeriod"/>
            </a:pPr>
            <a:r>
              <a:rPr lang="en-US" b="1" u="sng"/>
              <a:t>NULL can’t go!,</a:t>
            </a:r>
            <a:r>
              <a:rPr lang="en-US"/>
              <a:t> but </a:t>
            </a:r>
            <a:r>
              <a:rPr lang="en-US" u="sng"/>
              <a:t>why??...</a:t>
            </a:r>
            <a:endParaRPr/>
          </a:p>
          <a:p>
            <a:pPr marL="457200" lvl="0" indent="-342900" algn="l" rtl="0">
              <a:spcBef>
                <a:spcPts val="0"/>
              </a:spcBef>
              <a:spcAft>
                <a:spcPts val="0"/>
              </a:spcAft>
              <a:buSzPts val="1800"/>
              <a:buAutoNum type="arabicPeriod"/>
            </a:pPr>
            <a:r>
              <a:rPr lang="en-US"/>
              <a:t>The first data set is </a:t>
            </a:r>
            <a:r>
              <a:rPr lang="en-US" u="sng"/>
              <a:t>limited</a:t>
            </a:r>
            <a:r>
              <a:rPr lang="en-US"/>
              <a:t> (too young) in terms of the </a:t>
            </a:r>
            <a:r>
              <a:rPr lang="en-US" u="sng"/>
              <a:t>number of mortgage cases</a:t>
            </a:r>
            <a:r>
              <a:rPr lang="en-US"/>
              <a:t> AND the number of </a:t>
            </a:r>
            <a:r>
              <a:rPr lang="en-US" u="sng"/>
              <a:t>mortgage defaults</a:t>
            </a:r>
            <a:r>
              <a:rPr lang="en-US"/>
              <a:t> per state is not representative vs public data chosen</a:t>
            </a:r>
            <a:endParaRPr/>
          </a:p>
          <a:p>
            <a:pPr marL="457200" lvl="0" indent="-342900" algn="l" rtl="0">
              <a:spcBef>
                <a:spcPts val="0"/>
              </a:spcBef>
              <a:spcAft>
                <a:spcPts val="0"/>
              </a:spcAft>
              <a:buSzPts val="1800"/>
              <a:buAutoNum type="arabicPeriod"/>
            </a:pPr>
            <a:r>
              <a:rPr lang="en-US"/>
              <a:t>The first data set is limited in terms of the time period of the sample freq (1 month)</a:t>
            </a:r>
            <a:endParaRPr/>
          </a:p>
          <a:p>
            <a:pPr marL="457200" lvl="0" indent="-342900" algn="l" rtl="0">
              <a:spcBef>
                <a:spcPts val="0"/>
              </a:spcBef>
              <a:spcAft>
                <a:spcPts val="0"/>
              </a:spcAft>
              <a:buSzPts val="1800"/>
              <a:buAutoNum type="arabicPeriod"/>
            </a:pPr>
            <a:r>
              <a:rPr lang="en-US"/>
              <a:t> Period mismatch? </a:t>
            </a: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
        <p:nvSpPr>
          <p:cNvPr id="209" name="Google Shape;209;p23"/>
          <p:cNvSpPr txBox="1">
            <a:spLocks noGrp="1"/>
          </p:cNvSpPr>
          <p:nvPr>
            <p:ph type="body" idx="2"/>
          </p:nvPr>
        </p:nvSpPr>
        <p:spPr>
          <a:xfrm>
            <a:off x="6095600" y="1546900"/>
            <a:ext cx="6096300" cy="4486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10" name="Google Shape;210;p23"/>
          <p:cNvPicPr preferRelativeResize="0"/>
          <p:nvPr/>
        </p:nvPicPr>
        <p:blipFill>
          <a:blip r:embed="rId3">
            <a:alphaModFix/>
          </a:blip>
          <a:stretch>
            <a:fillRect/>
          </a:stretch>
        </p:blipFill>
        <p:spPr>
          <a:xfrm>
            <a:off x="5929800" y="868125"/>
            <a:ext cx="6096301" cy="4073549"/>
          </a:xfrm>
          <a:prstGeom prst="rect">
            <a:avLst/>
          </a:prstGeom>
          <a:noFill/>
          <a:ln>
            <a:noFill/>
          </a:ln>
        </p:spPr>
      </p:pic>
      <p:pic>
        <p:nvPicPr>
          <p:cNvPr id="211" name="Google Shape;211;p23"/>
          <p:cNvPicPr preferRelativeResize="0"/>
          <p:nvPr/>
        </p:nvPicPr>
        <p:blipFill>
          <a:blip r:embed="rId4">
            <a:alphaModFix/>
          </a:blip>
          <a:stretch>
            <a:fillRect/>
          </a:stretch>
        </p:blipFill>
        <p:spPr>
          <a:xfrm>
            <a:off x="0" y="4941675"/>
            <a:ext cx="12192002" cy="1916325"/>
          </a:xfrm>
          <a:prstGeom prst="rect">
            <a:avLst/>
          </a:prstGeom>
          <a:noFill/>
          <a:ln>
            <a:noFill/>
          </a:ln>
        </p:spPr>
      </p:pic>
      <p:sp>
        <p:nvSpPr>
          <p:cNvPr id="212" name="Google Shape;212;p23"/>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4"/>
          <p:cNvSpPr txBox="1">
            <a:spLocks noGrp="1"/>
          </p:cNvSpPr>
          <p:nvPr>
            <p:ph type="title"/>
          </p:nvPr>
        </p:nvSpPr>
        <p:spPr>
          <a:xfrm>
            <a:off x="-1439400" y="137400"/>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FIRST RESULTS</a:t>
            </a:r>
            <a:br>
              <a:rPr lang="en-US" sz="2880"/>
            </a:br>
            <a:endParaRPr sz="2880"/>
          </a:p>
        </p:txBody>
      </p:sp>
      <p:sp>
        <p:nvSpPr>
          <p:cNvPr id="218" name="Google Shape;218;p24"/>
          <p:cNvSpPr txBox="1">
            <a:spLocks noGrp="1"/>
          </p:cNvSpPr>
          <p:nvPr>
            <p:ph type="body" idx="1"/>
          </p:nvPr>
        </p:nvSpPr>
        <p:spPr>
          <a:xfrm>
            <a:off x="51575" y="928150"/>
            <a:ext cx="3786900" cy="56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r>
              <a:rPr lang="en-US" b="1">
                <a:solidFill>
                  <a:srgbClr val="4A86E8"/>
                </a:solidFill>
              </a:rPr>
              <a:t>Downside:</a:t>
            </a:r>
            <a:endParaRPr b="1"/>
          </a:p>
          <a:p>
            <a:pPr marL="285750" lvl="0" indent="-342900" algn="l" rtl="0">
              <a:spcBef>
                <a:spcPts val="0"/>
              </a:spcBef>
              <a:spcAft>
                <a:spcPts val="0"/>
              </a:spcAft>
              <a:buSzPts val="1800"/>
              <a:buChar char="-"/>
            </a:pPr>
            <a:r>
              <a:rPr lang="en-US"/>
              <a:t>Data doesn’t come from a random sample and participation in states is limited. Segment composed by young credits, so just very early for delinquency to occur.</a:t>
            </a:r>
            <a:endParaRPr/>
          </a:p>
          <a:p>
            <a:pPr marL="0" lvl="0" indent="0" algn="l" rtl="0">
              <a:spcBef>
                <a:spcPts val="0"/>
              </a:spcBef>
              <a:spcAft>
                <a:spcPts val="0"/>
              </a:spcAft>
              <a:buNone/>
            </a:pPr>
            <a:endParaRPr b="1">
              <a:solidFill>
                <a:srgbClr val="4A86E8"/>
              </a:solidFill>
            </a:endParaRPr>
          </a:p>
          <a:p>
            <a:pPr marL="0" lvl="0" indent="0" algn="l" rtl="0">
              <a:spcBef>
                <a:spcPts val="0"/>
              </a:spcBef>
              <a:spcAft>
                <a:spcPts val="0"/>
              </a:spcAft>
              <a:buNone/>
            </a:pPr>
            <a:r>
              <a:rPr lang="en-US" b="1">
                <a:solidFill>
                  <a:srgbClr val="4A86E8"/>
                </a:solidFill>
              </a:rPr>
              <a:t>Upside:</a:t>
            </a:r>
            <a:endParaRPr b="1">
              <a:solidFill>
                <a:srgbClr val="4A86E8"/>
              </a:solidFill>
            </a:endParaRPr>
          </a:p>
          <a:p>
            <a:pPr marL="0" lvl="0" indent="0" algn="l" rtl="0">
              <a:spcBef>
                <a:spcPts val="0"/>
              </a:spcBef>
              <a:spcAft>
                <a:spcPts val="0"/>
              </a:spcAft>
              <a:buNone/>
            </a:pPr>
            <a:r>
              <a:rPr lang="en-US"/>
              <a:t>Jupyter Notebook &amp; Pandas far more effective/efficient means to manipulate and process large data sets.</a:t>
            </a:r>
            <a:endParaRPr/>
          </a:p>
          <a:p>
            <a:pPr marL="0" lvl="0" indent="0" algn="l" rtl="0">
              <a:spcBef>
                <a:spcPts val="0"/>
              </a:spcBef>
              <a:spcAft>
                <a:spcPts val="0"/>
              </a:spcAft>
              <a:buNone/>
            </a:pPr>
            <a:endParaRPr b="1"/>
          </a:p>
          <a:p>
            <a:pPr marL="457200" lvl="0" indent="0" algn="l" rtl="0">
              <a:spcBef>
                <a:spcPts val="0"/>
              </a:spcBef>
              <a:spcAft>
                <a:spcPts val="0"/>
              </a:spcAft>
              <a:buNone/>
            </a:pPr>
            <a:endParaRPr b="1"/>
          </a:p>
          <a:p>
            <a:pPr marL="0" lvl="0" indent="0" algn="l" rtl="0">
              <a:spcBef>
                <a:spcPts val="0"/>
              </a:spcBef>
              <a:spcAft>
                <a:spcPts val="0"/>
              </a:spcAft>
              <a:buNone/>
            </a:pPr>
            <a:endParaRPr/>
          </a:p>
          <a:p>
            <a:pPr marL="457200" lvl="0" indent="-342900" algn="l" rtl="0">
              <a:spcBef>
                <a:spcPts val="0"/>
              </a:spcBef>
              <a:spcAft>
                <a:spcPts val="0"/>
              </a:spcAft>
              <a:buSzPts val="1800"/>
              <a:buChar char="-"/>
            </a:pP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
        <p:nvSpPr>
          <p:cNvPr id="219" name="Google Shape;219;p24"/>
          <p:cNvSpPr txBox="1">
            <a:spLocks noGrp="1"/>
          </p:cNvSpPr>
          <p:nvPr>
            <p:ph type="body" idx="2"/>
          </p:nvPr>
        </p:nvSpPr>
        <p:spPr>
          <a:xfrm>
            <a:off x="6095600" y="1546900"/>
            <a:ext cx="6096300" cy="4486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20" name="Google Shape;220;p24"/>
          <p:cNvPicPr preferRelativeResize="0"/>
          <p:nvPr/>
        </p:nvPicPr>
        <p:blipFill>
          <a:blip r:embed="rId3">
            <a:alphaModFix/>
          </a:blip>
          <a:stretch>
            <a:fillRect/>
          </a:stretch>
        </p:blipFill>
        <p:spPr>
          <a:xfrm>
            <a:off x="3838425" y="892975"/>
            <a:ext cx="3196399" cy="5929851"/>
          </a:xfrm>
          <a:prstGeom prst="rect">
            <a:avLst/>
          </a:prstGeom>
          <a:noFill/>
          <a:ln>
            <a:noFill/>
          </a:ln>
        </p:spPr>
      </p:pic>
      <p:pic>
        <p:nvPicPr>
          <p:cNvPr id="221" name="Google Shape;221;p24"/>
          <p:cNvPicPr preferRelativeResize="0"/>
          <p:nvPr/>
        </p:nvPicPr>
        <p:blipFill rotWithShape="1">
          <a:blip r:embed="rId4">
            <a:alphaModFix/>
          </a:blip>
          <a:srcRect l="-910" t="-1298" r="909" b="-971"/>
          <a:stretch/>
        </p:blipFill>
        <p:spPr>
          <a:xfrm>
            <a:off x="6966850" y="857800"/>
            <a:ext cx="5199050" cy="6000201"/>
          </a:xfrm>
          <a:prstGeom prst="rect">
            <a:avLst/>
          </a:prstGeom>
          <a:noFill/>
          <a:ln>
            <a:noFill/>
          </a:ln>
        </p:spPr>
      </p:pic>
      <p:pic>
        <p:nvPicPr>
          <p:cNvPr id="222" name="Google Shape;222;p24"/>
          <p:cNvPicPr preferRelativeResize="0"/>
          <p:nvPr/>
        </p:nvPicPr>
        <p:blipFill>
          <a:blip r:embed="rId5">
            <a:alphaModFix/>
          </a:blip>
          <a:stretch>
            <a:fillRect/>
          </a:stretch>
        </p:blipFill>
        <p:spPr>
          <a:xfrm>
            <a:off x="6789750" y="422750"/>
            <a:ext cx="8165899" cy="4593324"/>
          </a:xfrm>
          <a:prstGeom prst="rect">
            <a:avLst/>
          </a:prstGeom>
          <a:noFill/>
          <a:ln>
            <a:noFill/>
          </a:ln>
        </p:spPr>
      </p:pic>
      <p:sp>
        <p:nvSpPr>
          <p:cNvPr id="223" name="Google Shape;223;p24"/>
          <p:cNvSpPr/>
          <p:nvPr/>
        </p:nvSpPr>
        <p:spPr>
          <a:xfrm>
            <a:off x="7389675" y="3390875"/>
            <a:ext cx="1996002" cy="934038"/>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0.14 Correlation = not correlated</a:t>
            </a:r>
            <a:endParaRPr b="1"/>
          </a:p>
        </p:txBody>
      </p:sp>
      <p:sp>
        <p:nvSpPr>
          <p:cNvPr id="224" name="Google Shape;224;p24"/>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fade">
                                      <p:cBhvr>
                                        <p:cTn id="7" dur="1000"/>
                                        <p:tgtEl>
                                          <p:spTgt spid="2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1"/>
                                        </p:tgtEl>
                                        <p:attrNameLst>
                                          <p:attrName>style.visibility</p:attrName>
                                        </p:attrNameLst>
                                      </p:cBhvr>
                                      <p:to>
                                        <p:strVal val="visible"/>
                                      </p:to>
                                    </p:set>
                                    <p:animEffect transition="in" filter="fade">
                                      <p:cBhvr>
                                        <p:cTn id="12" dur="1000"/>
                                        <p:tgtEl>
                                          <p:spTgt spid="2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0"/>
                                        </p:tgtEl>
                                        <p:attrNameLst>
                                          <p:attrName>style.visibility</p:attrName>
                                        </p:attrNameLst>
                                      </p:cBhvr>
                                      <p:to>
                                        <p:strVal val="visible"/>
                                      </p:to>
                                    </p:set>
                                    <p:animEffect transition="in" filter="fade">
                                      <p:cBhvr>
                                        <p:cTn id="17" dur="10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5"/>
          <p:cNvSpPr txBox="1">
            <a:spLocks noGrp="1"/>
          </p:cNvSpPr>
          <p:nvPr>
            <p:ph type="title"/>
          </p:nvPr>
        </p:nvSpPr>
        <p:spPr>
          <a:xfrm>
            <a:off x="538175" y="786350"/>
            <a:ext cx="10949400" cy="737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Century Gothic"/>
              <a:buNone/>
            </a:pPr>
            <a:r>
              <a:rPr lang="en-US" sz="3000" b="1"/>
              <a:t>WHAT CAN WE DO NOW?</a:t>
            </a:r>
            <a:endParaRPr sz="3000"/>
          </a:p>
        </p:txBody>
      </p:sp>
      <p:sp>
        <p:nvSpPr>
          <p:cNvPr id="230" name="Google Shape;230;p25"/>
          <p:cNvSpPr txBox="1">
            <a:spLocks noGrp="1"/>
          </p:cNvSpPr>
          <p:nvPr>
            <p:ph type="body" idx="1"/>
          </p:nvPr>
        </p:nvSpPr>
        <p:spPr>
          <a:xfrm>
            <a:off x="538175" y="1284100"/>
            <a:ext cx="10949400" cy="4896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120000"/>
              </a:lnSpc>
              <a:spcBef>
                <a:spcPts val="1000"/>
              </a:spcBef>
              <a:spcAft>
                <a:spcPts val="0"/>
              </a:spcAft>
              <a:buSzPts val="2000"/>
              <a:buNone/>
            </a:pPr>
            <a:r>
              <a:rPr lang="en-US">
                <a:solidFill>
                  <a:srgbClr val="000000"/>
                </a:solidFill>
              </a:rPr>
              <a:t>Since credits mortgages are not representative of whole portfolio, its performance can not been measured yet </a:t>
            </a:r>
            <a:r>
              <a:rPr lang="en-US"/>
              <a:t> (good or bad credits)</a:t>
            </a:r>
            <a:r>
              <a:rPr lang="en-US">
                <a:solidFill>
                  <a:srgbClr val="000000"/>
                </a:solidFill>
              </a:rPr>
              <a:t> because they are recent compared with its term (at least &gt;15 years), so we need to get more</a:t>
            </a:r>
            <a:r>
              <a:rPr lang="en-US">
                <a:solidFill>
                  <a:srgbClr val="4A86E8"/>
                </a:solidFill>
              </a:rPr>
              <a:t> reliable </a:t>
            </a:r>
            <a:r>
              <a:rPr lang="en-US">
                <a:solidFill>
                  <a:srgbClr val="000000"/>
                </a:solidFill>
              </a:rPr>
              <a:t>data to have a benchmark of expected delinquency trends. </a:t>
            </a:r>
            <a:endParaRPr>
              <a:solidFill>
                <a:srgbClr val="000000"/>
              </a:solidFill>
            </a:endParaRPr>
          </a:p>
          <a:p>
            <a:pPr marL="0" lvl="0" indent="0" algn="l" rtl="0">
              <a:lnSpc>
                <a:spcPct val="120000"/>
              </a:lnSpc>
              <a:spcBef>
                <a:spcPts val="1000"/>
              </a:spcBef>
              <a:spcAft>
                <a:spcPts val="0"/>
              </a:spcAft>
              <a:buSzPts val="2000"/>
              <a:buNone/>
            </a:pPr>
            <a:r>
              <a:rPr lang="en-US">
                <a:solidFill>
                  <a:srgbClr val="000000"/>
                </a:solidFill>
              </a:rPr>
              <a:t>Also it would be useful to analyze external factors that could impact delinquency trends, such as economic factors: e.g. unemployment rate.</a:t>
            </a:r>
            <a:endParaRPr>
              <a:solidFill>
                <a:srgbClr val="000000"/>
              </a:solidFill>
            </a:endParaRPr>
          </a:p>
          <a:p>
            <a:pPr marL="0" lvl="0" indent="0" algn="l" rtl="0">
              <a:lnSpc>
                <a:spcPct val="120000"/>
              </a:lnSpc>
              <a:spcBef>
                <a:spcPts val="1000"/>
              </a:spcBef>
              <a:spcAft>
                <a:spcPts val="0"/>
              </a:spcAft>
              <a:buSzPts val="2000"/>
              <a:buNone/>
            </a:pPr>
            <a:r>
              <a:rPr lang="en-US" b="1" u="sng">
                <a:solidFill>
                  <a:srgbClr val="000000"/>
                </a:solidFill>
              </a:rPr>
              <a:t>Where?</a:t>
            </a:r>
            <a:r>
              <a:rPr lang="en-US" b="1">
                <a:solidFill>
                  <a:srgbClr val="000000"/>
                </a:solidFill>
              </a:rPr>
              <a:t> </a:t>
            </a:r>
            <a:r>
              <a:rPr lang="en-US">
                <a:solidFill>
                  <a:srgbClr val="000000"/>
                </a:solidFill>
              </a:rPr>
              <a:t>We can get data from</a:t>
            </a:r>
            <a:r>
              <a:rPr lang="en-US" b="1">
                <a:solidFill>
                  <a:srgbClr val="000000"/>
                </a:solidFill>
              </a:rPr>
              <a:t> regulator (CNBV) and INEGI.</a:t>
            </a:r>
            <a:endParaRPr b="1">
              <a:solidFill>
                <a:srgbClr val="000000"/>
              </a:solidFill>
            </a:endParaRPr>
          </a:p>
          <a:p>
            <a:pPr marL="0" lvl="0" indent="0" algn="l" rtl="0">
              <a:lnSpc>
                <a:spcPct val="120000"/>
              </a:lnSpc>
              <a:spcBef>
                <a:spcPts val="1000"/>
              </a:spcBef>
              <a:spcAft>
                <a:spcPts val="0"/>
              </a:spcAft>
              <a:buSzPts val="2000"/>
              <a:buNone/>
            </a:pPr>
            <a:endParaRPr b="1" u="sng"/>
          </a:p>
          <a:p>
            <a:pPr marL="0" lvl="0" indent="0" algn="l" rtl="0">
              <a:lnSpc>
                <a:spcPct val="120000"/>
              </a:lnSpc>
              <a:spcBef>
                <a:spcPts val="1000"/>
              </a:spcBef>
              <a:spcAft>
                <a:spcPts val="0"/>
              </a:spcAft>
              <a:buSzPts val="2000"/>
              <a:buNone/>
            </a:pPr>
            <a:r>
              <a:rPr lang="en-US" b="1" u="sng"/>
              <a:t>Why ? </a:t>
            </a:r>
            <a:r>
              <a:rPr lang="en-US">
                <a:solidFill>
                  <a:srgbClr val="000000"/>
                </a:solidFill>
              </a:rPr>
              <a:t>Analyze national &amp; Bank1 delinquency rates, to determine if unemployment can affect payment quality of credits and if so, consider it as an additional factor for </a:t>
            </a:r>
            <a:r>
              <a:rPr lang="en-US" b="1">
                <a:solidFill>
                  <a:srgbClr val="000000"/>
                </a:solidFill>
              </a:rPr>
              <a:t>pricing the insurance premium </a:t>
            </a:r>
            <a:r>
              <a:rPr lang="en-US">
                <a:solidFill>
                  <a:srgbClr val="000000"/>
                </a:solidFill>
              </a:rPr>
              <a:t>in case these rates change.</a:t>
            </a:r>
            <a:endParaRPr>
              <a:solidFill>
                <a:srgbClr val="000000"/>
              </a:solidFill>
            </a:endParaRPr>
          </a:p>
        </p:txBody>
      </p:sp>
      <p:sp>
        <p:nvSpPr>
          <p:cNvPr id="231" name="Google Shape;231;p25"/>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6"/>
          <p:cNvSpPr txBox="1">
            <a:spLocks noGrp="1"/>
          </p:cNvSpPr>
          <p:nvPr>
            <p:ph type="title"/>
          </p:nvPr>
        </p:nvSpPr>
        <p:spPr>
          <a:xfrm>
            <a:off x="538175" y="786350"/>
            <a:ext cx="10949400" cy="1344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Century Gothic"/>
              <a:buNone/>
            </a:pPr>
            <a:r>
              <a:rPr lang="en-US" sz="3000" b="1"/>
              <a:t>CHANGE OF HYPOTHESIS: Analyze credit mortgages:</a:t>
            </a:r>
            <a:r>
              <a:rPr lang="en-US" sz="3000"/>
              <a:t> Market All Banks &amp; Bank1 correlation against national unemployment rate</a:t>
            </a:r>
            <a:endParaRPr sz="3000"/>
          </a:p>
        </p:txBody>
      </p:sp>
      <p:sp>
        <p:nvSpPr>
          <p:cNvPr id="237" name="Google Shape;237;p26"/>
          <p:cNvSpPr txBox="1">
            <a:spLocks noGrp="1"/>
          </p:cNvSpPr>
          <p:nvPr>
            <p:ph type="body" idx="1"/>
          </p:nvPr>
        </p:nvSpPr>
        <p:spPr>
          <a:xfrm>
            <a:off x="538175" y="2130825"/>
            <a:ext cx="11372400" cy="4049700"/>
          </a:xfrm>
          <a:prstGeom prst="rect">
            <a:avLst/>
          </a:prstGeom>
          <a:noFill/>
          <a:ln w="9525" cap="flat" cmpd="sng">
            <a:solidFill>
              <a:srgbClr val="0000FF"/>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2000"/>
              <a:buNone/>
            </a:pPr>
            <a:r>
              <a:rPr lang="en-US" b="1">
                <a:solidFill>
                  <a:srgbClr val="0070C0"/>
                </a:solidFill>
              </a:rPr>
              <a:t>HYPOTHESIS: </a:t>
            </a:r>
            <a:r>
              <a:rPr lang="en-US"/>
              <a:t>Delinquency rates in mortgage credits segment are being impacted by unemployment rates  (are correlated)</a:t>
            </a:r>
            <a:endParaRPr/>
          </a:p>
          <a:p>
            <a:pPr marL="0" lvl="0" indent="0" algn="l" rtl="0">
              <a:lnSpc>
                <a:spcPct val="120000"/>
              </a:lnSpc>
              <a:spcBef>
                <a:spcPts val="1000"/>
              </a:spcBef>
              <a:spcAft>
                <a:spcPts val="0"/>
              </a:spcAft>
              <a:buSzPts val="2000"/>
              <a:buNone/>
            </a:pPr>
            <a:r>
              <a:rPr lang="en-US" b="1">
                <a:solidFill>
                  <a:srgbClr val="C00000"/>
                </a:solidFill>
              </a:rPr>
              <a:t>NULL HYPOTHESIS: </a:t>
            </a:r>
            <a:r>
              <a:rPr lang="en-US"/>
              <a:t>Delinquency rates in mortgage credits segment are not impacted by unemployment rates (there is no correlation)</a:t>
            </a:r>
            <a:endParaRPr/>
          </a:p>
          <a:p>
            <a:pPr marL="0" lvl="0" indent="0" algn="l" rtl="0">
              <a:lnSpc>
                <a:spcPct val="120000"/>
              </a:lnSpc>
              <a:spcBef>
                <a:spcPts val="1000"/>
              </a:spcBef>
              <a:spcAft>
                <a:spcPts val="0"/>
              </a:spcAft>
              <a:buSzPts val="2000"/>
              <a:buNone/>
            </a:pPr>
            <a:r>
              <a:rPr lang="en-US"/>
              <a:t>Two test will be performed:</a:t>
            </a:r>
            <a:endParaRPr/>
          </a:p>
          <a:p>
            <a:pPr marL="0" lvl="0" indent="0" algn="l" rtl="0">
              <a:lnSpc>
                <a:spcPct val="120000"/>
              </a:lnSpc>
              <a:spcBef>
                <a:spcPts val="1000"/>
              </a:spcBef>
              <a:spcAft>
                <a:spcPts val="0"/>
              </a:spcAft>
              <a:buSzPts val="2000"/>
              <a:buNone/>
            </a:pPr>
            <a:r>
              <a:rPr lang="en-US"/>
              <a:t> </a:t>
            </a:r>
            <a:r>
              <a:rPr lang="en-US" b="1"/>
              <a:t>Test1: Bank1 vs. national unemployment rates from last 36 months</a:t>
            </a:r>
            <a:endParaRPr b="1"/>
          </a:p>
          <a:p>
            <a:pPr marL="0" lvl="0" indent="0" algn="l" rtl="0">
              <a:lnSpc>
                <a:spcPct val="120000"/>
              </a:lnSpc>
              <a:spcBef>
                <a:spcPts val="1000"/>
              </a:spcBef>
              <a:spcAft>
                <a:spcPts val="0"/>
              </a:spcAft>
              <a:buSzPts val="2000"/>
              <a:buNone/>
            </a:pPr>
            <a:r>
              <a:rPr lang="en-US" b="1"/>
              <a:t> Test 2: Market vs. national unemployment rates from last 36 months</a:t>
            </a:r>
            <a:endParaRPr b="1"/>
          </a:p>
          <a:p>
            <a:pPr marL="0" lvl="0" indent="0" algn="l" rtl="0">
              <a:lnSpc>
                <a:spcPct val="120000"/>
              </a:lnSpc>
              <a:spcBef>
                <a:spcPts val="1000"/>
              </a:spcBef>
              <a:spcAft>
                <a:spcPts val="0"/>
              </a:spcAft>
              <a:buSzPts val="2000"/>
              <a:buNone/>
            </a:pPr>
            <a:r>
              <a:rPr lang="en-US">
                <a:solidFill>
                  <a:srgbClr val="000000"/>
                </a:solidFill>
              </a:rPr>
              <a:t>Correlation will be analyzed and two hypothesis test will be done (T test &amp; MannWhitney)</a:t>
            </a:r>
            <a:endParaRPr>
              <a:solidFill>
                <a:srgbClr val="000000"/>
              </a:solidFill>
            </a:endParaRPr>
          </a:p>
          <a:p>
            <a:pPr marL="0" lvl="0" indent="0" algn="l" rtl="0">
              <a:lnSpc>
                <a:spcPct val="120000"/>
              </a:lnSpc>
              <a:spcBef>
                <a:spcPts val="1000"/>
              </a:spcBef>
              <a:spcAft>
                <a:spcPts val="0"/>
              </a:spcAft>
              <a:buSzPts val="2000"/>
              <a:buNone/>
            </a:pPr>
            <a:endParaRPr>
              <a:solidFill>
                <a:srgbClr val="C00000"/>
              </a:solidFill>
            </a:endParaRPr>
          </a:p>
        </p:txBody>
      </p:sp>
      <p:sp>
        <p:nvSpPr>
          <p:cNvPr id="238" name="Google Shape;238;p26"/>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7"/>
          <p:cNvSpPr txBox="1">
            <a:spLocks noGrp="1"/>
          </p:cNvSpPr>
          <p:nvPr>
            <p:ph type="title"/>
          </p:nvPr>
        </p:nvSpPr>
        <p:spPr>
          <a:xfrm>
            <a:off x="168850" y="947250"/>
            <a:ext cx="11871600" cy="8055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FINDING &amp; COLLECTING THE DATA FOR THE NEW HYPOTHESIS</a:t>
            </a:r>
            <a:br>
              <a:rPr lang="en-US" sz="2500"/>
            </a:br>
            <a:endParaRPr sz="2500"/>
          </a:p>
        </p:txBody>
      </p:sp>
      <p:sp>
        <p:nvSpPr>
          <p:cNvPr id="244" name="Google Shape;244;p27"/>
          <p:cNvSpPr txBox="1">
            <a:spLocks noGrp="1"/>
          </p:cNvSpPr>
          <p:nvPr>
            <p:ph type="body" idx="1"/>
          </p:nvPr>
        </p:nvSpPr>
        <p:spPr>
          <a:xfrm>
            <a:off x="90250" y="1611375"/>
            <a:ext cx="5375400" cy="43959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None/>
            </a:pPr>
            <a:r>
              <a:rPr lang="en-US" sz="2400" b="1">
                <a:solidFill>
                  <a:srgbClr val="4A86E8"/>
                </a:solidFill>
              </a:rPr>
              <a:t>Comisión Nacional Bancaria y de Valores (CNBV)</a:t>
            </a:r>
            <a:r>
              <a:rPr lang="en-US" b="1">
                <a:solidFill>
                  <a:srgbClr val="4A86E8"/>
                </a:solidFill>
              </a:rPr>
              <a:t> </a:t>
            </a:r>
            <a:endParaRPr b="1">
              <a:solidFill>
                <a:srgbClr val="4A86E8"/>
              </a:solidFill>
            </a:endParaRPr>
          </a:p>
          <a:p>
            <a:pPr marL="457200" lvl="0" indent="0" algn="l" rtl="0">
              <a:lnSpc>
                <a:spcPct val="120000"/>
              </a:lnSpc>
              <a:spcBef>
                <a:spcPts val="0"/>
              </a:spcBef>
              <a:spcAft>
                <a:spcPts val="0"/>
              </a:spcAft>
              <a:buNone/>
            </a:pPr>
            <a:endParaRPr/>
          </a:p>
          <a:p>
            <a:pPr marL="457200" lvl="0" indent="-342900" algn="l" rtl="0">
              <a:lnSpc>
                <a:spcPct val="120000"/>
              </a:lnSpc>
              <a:spcBef>
                <a:spcPts val="0"/>
              </a:spcBef>
              <a:spcAft>
                <a:spcPts val="0"/>
              </a:spcAft>
              <a:buSzPts val="1800"/>
              <a:buChar char="-"/>
            </a:pPr>
            <a:r>
              <a:rPr lang="en-US"/>
              <a:t>Cartera de vivienda: número de créditos y saldo de cartera Julio 2019</a:t>
            </a:r>
            <a:endParaRPr/>
          </a:p>
          <a:p>
            <a:pPr marL="0" lvl="0" indent="0" algn="l" rtl="0">
              <a:lnSpc>
                <a:spcPct val="120000"/>
              </a:lnSpc>
              <a:spcBef>
                <a:spcPts val="0"/>
              </a:spcBef>
              <a:spcAft>
                <a:spcPts val="0"/>
              </a:spcAft>
              <a:buNone/>
            </a:pPr>
            <a:endParaRPr/>
          </a:p>
          <a:p>
            <a:pPr marL="457200" lvl="0" indent="-342900" algn="l" rtl="0">
              <a:lnSpc>
                <a:spcPct val="120000"/>
              </a:lnSpc>
              <a:spcBef>
                <a:spcPts val="0"/>
              </a:spcBef>
              <a:spcAft>
                <a:spcPts val="0"/>
              </a:spcAft>
              <a:buSzPts val="1800"/>
              <a:buChar char="-"/>
            </a:pPr>
            <a:r>
              <a:rPr lang="en-US"/>
              <a:t>Data focussed on mortgage default rates in the Mexican banking industry and the Bank we analyzed.</a:t>
            </a:r>
            <a:endParaRPr/>
          </a:p>
          <a:p>
            <a:pPr marL="0" lvl="0" indent="0" algn="l" rtl="0">
              <a:lnSpc>
                <a:spcPct val="120000"/>
              </a:lnSpc>
              <a:spcBef>
                <a:spcPts val="0"/>
              </a:spcBef>
              <a:spcAft>
                <a:spcPts val="0"/>
              </a:spcAft>
              <a:buNone/>
            </a:pPr>
            <a:endParaRPr/>
          </a:p>
          <a:p>
            <a:pPr marL="457200" lvl="0" indent="-342900" algn="l" rtl="0">
              <a:lnSpc>
                <a:spcPct val="120000"/>
              </a:lnSpc>
              <a:spcBef>
                <a:spcPts val="0"/>
              </a:spcBef>
              <a:spcAft>
                <a:spcPts val="0"/>
              </a:spcAft>
              <a:buSzPts val="1800"/>
              <a:buChar char="-"/>
            </a:pPr>
            <a:r>
              <a:rPr lang="en-US"/>
              <a:t>Data provided in CSV file format </a:t>
            </a:r>
            <a:endParaRPr/>
          </a:p>
        </p:txBody>
      </p:sp>
      <p:pic>
        <p:nvPicPr>
          <p:cNvPr id="245" name="Google Shape;245;p27"/>
          <p:cNvPicPr preferRelativeResize="0"/>
          <p:nvPr/>
        </p:nvPicPr>
        <p:blipFill>
          <a:blip r:embed="rId3">
            <a:alphaModFix/>
          </a:blip>
          <a:stretch>
            <a:fillRect/>
          </a:stretch>
        </p:blipFill>
        <p:spPr>
          <a:xfrm>
            <a:off x="5556000" y="1611375"/>
            <a:ext cx="6636000" cy="4459177"/>
          </a:xfrm>
          <a:prstGeom prst="rect">
            <a:avLst/>
          </a:prstGeom>
          <a:noFill/>
          <a:ln>
            <a:noFill/>
          </a:ln>
        </p:spPr>
      </p:pic>
      <p:sp>
        <p:nvSpPr>
          <p:cNvPr id="246" name="Google Shape;246;p27"/>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8"/>
          <p:cNvSpPr txBox="1">
            <a:spLocks noGrp="1"/>
          </p:cNvSpPr>
          <p:nvPr>
            <p:ph type="title"/>
          </p:nvPr>
        </p:nvSpPr>
        <p:spPr>
          <a:xfrm>
            <a:off x="185550" y="64450"/>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NEW DATA GATHERING</a:t>
            </a:r>
            <a:br>
              <a:rPr lang="en-US" sz="2880"/>
            </a:br>
            <a:endParaRPr sz="2880"/>
          </a:p>
        </p:txBody>
      </p:sp>
      <p:sp>
        <p:nvSpPr>
          <p:cNvPr id="252" name="Google Shape;252;p28"/>
          <p:cNvSpPr txBox="1">
            <a:spLocks noGrp="1"/>
          </p:cNvSpPr>
          <p:nvPr>
            <p:ph type="body" idx="1"/>
          </p:nvPr>
        </p:nvSpPr>
        <p:spPr>
          <a:xfrm>
            <a:off x="0" y="870375"/>
            <a:ext cx="4872600" cy="52398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r>
              <a:rPr lang="en-US" b="1">
                <a:solidFill>
                  <a:srgbClr val="4A86E8"/>
                </a:solidFill>
              </a:rPr>
              <a:t>STEP 4: FIND NEW DATA WHICH ADDRESSES THE DATA LIMITATIONS OF FIRST ROUND DATA SET</a:t>
            </a:r>
            <a:endParaRPr b="1">
              <a:solidFill>
                <a:srgbClr val="4A86E8"/>
              </a:solidFill>
            </a:endParaRPr>
          </a:p>
          <a:p>
            <a:pPr marL="0" lvl="0" indent="0" algn="l" rtl="0">
              <a:spcBef>
                <a:spcPts val="0"/>
              </a:spcBef>
              <a:spcAft>
                <a:spcPts val="0"/>
              </a:spcAft>
              <a:buClr>
                <a:schemeClr val="dk1"/>
              </a:buClr>
              <a:buSzPts val="1100"/>
              <a:buFont typeface="Arial"/>
              <a:buNone/>
            </a:pPr>
            <a:r>
              <a:rPr lang="en-US" sz="1800" b="1">
                <a:solidFill>
                  <a:schemeClr val="accent6"/>
                </a:solidFill>
              </a:rPr>
              <a:t>Mature portfolio with credits with longer performance (originated years ago) to know expected delinquency rates.</a:t>
            </a:r>
            <a:endParaRPr b="1">
              <a:solidFill>
                <a:srgbClr val="4A86E8"/>
              </a:solidFill>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NEW CNBV DATA addresses limitations of first round data via:</a:t>
            </a:r>
            <a:endParaRPr/>
          </a:p>
          <a:p>
            <a:pPr marL="0" lvl="0" indent="0" algn="l" rtl="0">
              <a:lnSpc>
                <a:spcPct val="100000"/>
              </a:lnSpc>
              <a:spcBef>
                <a:spcPts val="0"/>
              </a:spcBef>
              <a:spcAft>
                <a:spcPts val="0"/>
              </a:spcAft>
              <a:buNone/>
            </a:pPr>
            <a:endParaRPr/>
          </a:p>
          <a:p>
            <a:pPr marL="457200" lvl="0" indent="-342900" algn="l" rtl="0">
              <a:lnSpc>
                <a:spcPct val="100000"/>
              </a:lnSpc>
              <a:spcBef>
                <a:spcPts val="0"/>
              </a:spcBef>
              <a:spcAft>
                <a:spcPts val="0"/>
              </a:spcAft>
              <a:buSzPts val="1800"/>
              <a:buAutoNum type="arabicPeriod"/>
            </a:pPr>
            <a:r>
              <a:rPr lang="en-US"/>
              <a:t>More extensive default numbers at national levels: global market &amp; Bank1 </a:t>
            </a:r>
            <a:endParaRPr/>
          </a:p>
          <a:p>
            <a:pPr marL="457200" lvl="0" indent="0" algn="l" rtl="0">
              <a:lnSpc>
                <a:spcPct val="100000"/>
              </a:lnSpc>
              <a:spcBef>
                <a:spcPts val="0"/>
              </a:spcBef>
              <a:spcAft>
                <a:spcPts val="0"/>
              </a:spcAft>
              <a:buNone/>
            </a:pPr>
            <a:endParaRPr/>
          </a:p>
          <a:p>
            <a:pPr marL="457200" lvl="0" indent="-342900" algn="l" rtl="0">
              <a:lnSpc>
                <a:spcPct val="100000"/>
              </a:lnSpc>
              <a:spcBef>
                <a:spcPts val="0"/>
              </a:spcBef>
              <a:spcAft>
                <a:spcPts val="0"/>
              </a:spcAft>
              <a:buSzPts val="1800"/>
              <a:buAutoNum type="arabicPeriod"/>
            </a:pPr>
            <a:r>
              <a:rPr lang="en-US"/>
              <a:t>Data covers a 36 month period: number of credits &amp; balances.</a:t>
            </a:r>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
        <p:nvSpPr>
          <p:cNvPr id="253" name="Google Shape;253;p28"/>
          <p:cNvSpPr txBox="1">
            <a:spLocks noGrp="1"/>
          </p:cNvSpPr>
          <p:nvPr>
            <p:ph type="body" idx="2"/>
          </p:nvPr>
        </p:nvSpPr>
        <p:spPr>
          <a:xfrm>
            <a:off x="6095600" y="1546900"/>
            <a:ext cx="6096300" cy="4486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54" name="Google Shape;254;p28"/>
          <p:cNvPicPr preferRelativeResize="0"/>
          <p:nvPr/>
        </p:nvPicPr>
        <p:blipFill>
          <a:blip r:embed="rId3">
            <a:alphaModFix/>
          </a:blip>
          <a:stretch>
            <a:fillRect/>
          </a:stretch>
        </p:blipFill>
        <p:spPr>
          <a:xfrm>
            <a:off x="4769650" y="870375"/>
            <a:ext cx="7422349" cy="2385725"/>
          </a:xfrm>
          <a:prstGeom prst="rect">
            <a:avLst/>
          </a:prstGeom>
          <a:noFill/>
          <a:ln>
            <a:noFill/>
          </a:ln>
        </p:spPr>
      </p:pic>
      <p:pic>
        <p:nvPicPr>
          <p:cNvPr id="255" name="Google Shape;255;p28"/>
          <p:cNvPicPr preferRelativeResize="0"/>
          <p:nvPr/>
        </p:nvPicPr>
        <p:blipFill>
          <a:blip r:embed="rId4">
            <a:alphaModFix/>
          </a:blip>
          <a:stretch>
            <a:fillRect/>
          </a:stretch>
        </p:blipFill>
        <p:spPr>
          <a:xfrm>
            <a:off x="4769650" y="3256100"/>
            <a:ext cx="7422350" cy="3601900"/>
          </a:xfrm>
          <a:prstGeom prst="rect">
            <a:avLst/>
          </a:prstGeom>
          <a:noFill/>
          <a:ln>
            <a:noFill/>
          </a:ln>
        </p:spPr>
      </p:pic>
      <p:sp>
        <p:nvSpPr>
          <p:cNvPr id="256" name="Google Shape;256;p28"/>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9"/>
          <p:cNvSpPr txBox="1">
            <a:spLocks noGrp="1"/>
          </p:cNvSpPr>
          <p:nvPr>
            <p:ph type="title"/>
          </p:nvPr>
        </p:nvSpPr>
        <p:spPr>
          <a:xfrm>
            <a:off x="185550" y="94800"/>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NEW DATA GATHERING</a:t>
            </a:r>
            <a:endParaRPr sz="3000" b="1"/>
          </a:p>
          <a:p>
            <a:pPr marL="0" lvl="0" indent="0" algn="ctr" rtl="0">
              <a:lnSpc>
                <a:spcPct val="90000"/>
              </a:lnSpc>
              <a:spcBef>
                <a:spcPts val="0"/>
              </a:spcBef>
              <a:spcAft>
                <a:spcPts val="0"/>
              </a:spcAft>
              <a:buClr>
                <a:schemeClr val="dk1"/>
              </a:buClr>
              <a:buSzPts val="2880"/>
              <a:buFont typeface="Century Gothic"/>
              <a:buNone/>
            </a:pPr>
            <a:br>
              <a:rPr lang="en-US" sz="2880"/>
            </a:br>
            <a:endParaRPr sz="2880"/>
          </a:p>
        </p:txBody>
      </p:sp>
      <p:sp>
        <p:nvSpPr>
          <p:cNvPr id="262" name="Google Shape;262;p29"/>
          <p:cNvSpPr txBox="1">
            <a:spLocks noGrp="1"/>
          </p:cNvSpPr>
          <p:nvPr>
            <p:ph type="body" idx="1"/>
          </p:nvPr>
        </p:nvSpPr>
        <p:spPr>
          <a:xfrm>
            <a:off x="0" y="1078675"/>
            <a:ext cx="4653600" cy="5418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b="1">
                <a:solidFill>
                  <a:srgbClr val="4A86E8"/>
                </a:solidFill>
              </a:rPr>
              <a:t>STEP 4: FIND NEW DATA WHICH ADDRESSES THE DATA LIMITATIONS OF FIRST DATA SET</a:t>
            </a:r>
            <a:endParaRPr b="1">
              <a:solidFill>
                <a:srgbClr val="4A86E8"/>
              </a:solidFill>
            </a:endParaRPr>
          </a:p>
          <a:p>
            <a:pPr marL="0" lvl="0" indent="0" algn="l" rtl="0">
              <a:spcBef>
                <a:spcPts val="0"/>
              </a:spcBef>
              <a:spcAft>
                <a:spcPts val="0"/>
              </a:spcAft>
              <a:buNone/>
            </a:pPr>
            <a:endParaRPr b="1"/>
          </a:p>
          <a:p>
            <a:pPr marL="0" lvl="0" indent="0" algn="l" rtl="0">
              <a:spcBef>
                <a:spcPts val="0"/>
              </a:spcBef>
              <a:spcAft>
                <a:spcPts val="0"/>
              </a:spcAft>
              <a:buNone/>
            </a:pPr>
            <a:r>
              <a:rPr lang="en-US" b="1"/>
              <a:t>NEW DATA FROM INEGI API: </a:t>
            </a:r>
            <a:endParaRPr b="1"/>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US"/>
              <a:t>National level unemployment rates for the 36 month period covered in the CSV data</a:t>
            </a:r>
            <a:endParaRPr/>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en-US"/>
              <a:t>Retrieving </a:t>
            </a:r>
            <a:r>
              <a:rPr lang="en-US" b="1"/>
              <a:t>full historical series </a:t>
            </a:r>
            <a:r>
              <a:rPr lang="en-US"/>
              <a:t>and processing to create new dF</a:t>
            </a:r>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
        <p:nvSpPr>
          <p:cNvPr id="263" name="Google Shape;263;p29"/>
          <p:cNvSpPr txBox="1">
            <a:spLocks noGrp="1"/>
          </p:cNvSpPr>
          <p:nvPr>
            <p:ph type="body" idx="2"/>
          </p:nvPr>
        </p:nvSpPr>
        <p:spPr>
          <a:xfrm>
            <a:off x="6095600" y="1546900"/>
            <a:ext cx="6096300" cy="4486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64" name="Google Shape;264;p29"/>
          <p:cNvPicPr preferRelativeResize="0"/>
          <p:nvPr/>
        </p:nvPicPr>
        <p:blipFill>
          <a:blip r:embed="rId3">
            <a:alphaModFix/>
          </a:blip>
          <a:stretch>
            <a:fillRect/>
          </a:stretch>
        </p:blipFill>
        <p:spPr>
          <a:xfrm>
            <a:off x="4521425" y="1078675"/>
            <a:ext cx="7592976" cy="5689101"/>
          </a:xfrm>
          <a:prstGeom prst="rect">
            <a:avLst/>
          </a:prstGeom>
          <a:noFill/>
          <a:ln>
            <a:noFill/>
          </a:ln>
        </p:spPr>
      </p:pic>
      <p:sp>
        <p:nvSpPr>
          <p:cNvPr id="265" name="Google Shape;265;p29"/>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0"/>
          <p:cNvSpPr txBox="1">
            <a:spLocks noGrp="1"/>
          </p:cNvSpPr>
          <p:nvPr>
            <p:ph type="title"/>
          </p:nvPr>
        </p:nvSpPr>
        <p:spPr>
          <a:xfrm>
            <a:off x="128925" y="55625"/>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NEW DATA CLEANUP, EXPLORATION &amp; ANALYSIS</a:t>
            </a:r>
            <a:br>
              <a:rPr lang="en-US" sz="2880"/>
            </a:br>
            <a:endParaRPr sz="2880"/>
          </a:p>
        </p:txBody>
      </p:sp>
      <p:sp>
        <p:nvSpPr>
          <p:cNvPr id="271" name="Google Shape;271;p30"/>
          <p:cNvSpPr txBox="1">
            <a:spLocks noGrp="1"/>
          </p:cNvSpPr>
          <p:nvPr>
            <p:ph type="body" idx="1"/>
          </p:nvPr>
        </p:nvSpPr>
        <p:spPr>
          <a:xfrm>
            <a:off x="-76200" y="915250"/>
            <a:ext cx="5314500" cy="5874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solidFill>
                  <a:srgbClr val="4A86E8"/>
                </a:solidFill>
              </a:rPr>
              <a:t>STEP 4: FIND NEW DATA WHICH ADDRESSES THE DATA LIMITATIONS OF FIRST DATA SET</a:t>
            </a:r>
            <a:endParaRPr b="1">
              <a:solidFill>
                <a:srgbClr val="4A86E8"/>
              </a:solidFill>
            </a:endParaRPr>
          </a:p>
          <a:p>
            <a:pPr marL="0" lvl="0" indent="0" algn="l" rtl="0">
              <a:spcBef>
                <a:spcPts val="0"/>
              </a:spcBef>
              <a:spcAft>
                <a:spcPts val="0"/>
              </a:spcAft>
              <a:buNone/>
            </a:pPr>
            <a:r>
              <a:rPr lang="en-US" b="1"/>
              <a:t>NEW DATA FROM INEGI API: </a:t>
            </a:r>
            <a:endParaRPr b="1"/>
          </a:p>
          <a:p>
            <a:pPr marL="0" lvl="0" indent="0" algn="l" rtl="0">
              <a:spcBef>
                <a:spcPts val="0"/>
              </a:spcBef>
              <a:spcAft>
                <a:spcPts val="0"/>
              </a:spcAft>
              <a:buNone/>
            </a:pPr>
            <a:endParaRPr sz="1800" b="1">
              <a:solidFill>
                <a:schemeClr val="accent6"/>
              </a:solidFill>
            </a:endParaRPr>
          </a:p>
          <a:p>
            <a:pPr marL="0" lvl="0" indent="0" algn="l" rtl="0">
              <a:lnSpc>
                <a:spcPct val="100000"/>
              </a:lnSpc>
              <a:spcBef>
                <a:spcPts val="0"/>
              </a:spcBef>
              <a:spcAft>
                <a:spcPts val="0"/>
              </a:spcAft>
              <a:buNone/>
            </a:pPr>
            <a:r>
              <a:rPr lang="en-US"/>
              <a:t> </a:t>
            </a:r>
            <a:r>
              <a:rPr lang="en-US" b="1"/>
              <a:t>Notebook, Pandas, JSON &amp; MatPlotLib</a:t>
            </a:r>
            <a:r>
              <a:rPr lang="en-US"/>
              <a:t> to:</a:t>
            </a:r>
            <a:endParaRPr/>
          </a:p>
          <a:p>
            <a:pPr marL="0" lvl="0" indent="0" algn="l" rtl="0">
              <a:lnSpc>
                <a:spcPct val="100000"/>
              </a:lnSpc>
              <a:spcBef>
                <a:spcPts val="0"/>
              </a:spcBef>
              <a:spcAft>
                <a:spcPts val="0"/>
              </a:spcAft>
              <a:buNone/>
            </a:pPr>
            <a:endParaRPr/>
          </a:p>
          <a:p>
            <a:pPr marL="457200" lvl="0" indent="-342900" algn="l" rtl="0">
              <a:lnSpc>
                <a:spcPct val="100000"/>
              </a:lnSpc>
              <a:spcBef>
                <a:spcPts val="0"/>
              </a:spcBef>
              <a:spcAft>
                <a:spcPts val="0"/>
              </a:spcAft>
              <a:buSzPts val="1800"/>
              <a:buChar char="-"/>
            </a:pPr>
            <a:r>
              <a:rPr lang="en-US"/>
              <a:t>Repeat the same processes as applied to the first round data but now targeting national level unemployment rate data</a:t>
            </a:r>
            <a:endParaRPr/>
          </a:p>
          <a:p>
            <a:pPr marL="457200" lvl="0" indent="-342900" algn="l" rtl="0">
              <a:lnSpc>
                <a:spcPct val="100000"/>
              </a:lnSpc>
              <a:spcBef>
                <a:spcPts val="0"/>
              </a:spcBef>
              <a:spcAft>
                <a:spcPts val="0"/>
              </a:spcAft>
              <a:buSzPts val="1800"/>
              <a:buChar char="-"/>
            </a:pPr>
            <a:r>
              <a:rPr lang="en-US"/>
              <a:t>Reject Null</a:t>
            </a:r>
            <a:endParaRPr/>
          </a:p>
          <a:p>
            <a:pPr marL="457200" lvl="0" indent="-342900" algn="l" rtl="0">
              <a:lnSpc>
                <a:spcPct val="100000"/>
              </a:lnSpc>
              <a:spcBef>
                <a:spcPts val="0"/>
              </a:spcBef>
              <a:spcAft>
                <a:spcPts val="0"/>
              </a:spcAft>
              <a:buSzPts val="1800"/>
              <a:buChar char="-"/>
            </a:pPr>
            <a:r>
              <a:rPr lang="en-US"/>
              <a:t>3rd round: extend data from 12 months to 36 (final results)</a:t>
            </a:r>
            <a:endParaRPr/>
          </a:p>
          <a:p>
            <a:pPr marL="457200" lvl="0" indent="0" algn="l" rtl="0">
              <a:lnSpc>
                <a:spcPct val="100000"/>
              </a:lnSpc>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
        <p:nvSpPr>
          <p:cNvPr id="272" name="Google Shape;272;p30"/>
          <p:cNvSpPr txBox="1">
            <a:spLocks noGrp="1"/>
          </p:cNvSpPr>
          <p:nvPr>
            <p:ph type="body" idx="2"/>
          </p:nvPr>
        </p:nvSpPr>
        <p:spPr>
          <a:xfrm>
            <a:off x="6095600" y="1546900"/>
            <a:ext cx="6096300" cy="4486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73" name="Google Shape;273;p30"/>
          <p:cNvPicPr preferRelativeResize="0"/>
          <p:nvPr/>
        </p:nvPicPr>
        <p:blipFill>
          <a:blip r:embed="rId3">
            <a:alphaModFix/>
          </a:blip>
          <a:stretch>
            <a:fillRect/>
          </a:stretch>
        </p:blipFill>
        <p:spPr>
          <a:xfrm>
            <a:off x="5238300" y="489875"/>
            <a:ext cx="6648800" cy="3274300"/>
          </a:xfrm>
          <a:prstGeom prst="rect">
            <a:avLst/>
          </a:prstGeom>
          <a:noFill/>
          <a:ln>
            <a:noFill/>
          </a:ln>
        </p:spPr>
      </p:pic>
      <p:sp>
        <p:nvSpPr>
          <p:cNvPr id="274" name="Google Shape;274;p30"/>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pic>
        <p:nvPicPr>
          <p:cNvPr id="275" name="Google Shape;275;p30"/>
          <p:cNvPicPr preferRelativeResize="0"/>
          <p:nvPr/>
        </p:nvPicPr>
        <p:blipFill>
          <a:blip r:embed="rId4">
            <a:alphaModFix/>
          </a:blip>
          <a:stretch>
            <a:fillRect/>
          </a:stretch>
        </p:blipFill>
        <p:spPr>
          <a:xfrm>
            <a:off x="7141926" y="2434575"/>
            <a:ext cx="5049975" cy="4024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1"/>
          <p:cNvSpPr txBox="1">
            <a:spLocks noGrp="1"/>
          </p:cNvSpPr>
          <p:nvPr>
            <p:ph type="title"/>
          </p:nvPr>
        </p:nvSpPr>
        <p:spPr>
          <a:xfrm>
            <a:off x="283625" y="90225"/>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THE DATA CLEANUP, EXPLORATION &amp; ANALYSIS PROCESS</a:t>
            </a:r>
            <a:br>
              <a:rPr lang="en-US" sz="2880"/>
            </a:br>
            <a:endParaRPr sz="2880"/>
          </a:p>
        </p:txBody>
      </p:sp>
      <p:sp>
        <p:nvSpPr>
          <p:cNvPr id="281" name="Google Shape;281;p31"/>
          <p:cNvSpPr txBox="1">
            <a:spLocks noGrp="1"/>
          </p:cNvSpPr>
          <p:nvPr>
            <p:ph type="body" idx="1"/>
          </p:nvPr>
        </p:nvSpPr>
        <p:spPr>
          <a:xfrm>
            <a:off x="0" y="842200"/>
            <a:ext cx="5929800" cy="54831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r>
              <a:rPr lang="en-US" b="1">
                <a:solidFill>
                  <a:srgbClr val="4A86E8"/>
                </a:solidFill>
              </a:rPr>
              <a:t>STEP 5: ALL DATA</a:t>
            </a:r>
            <a:endParaRPr b="1">
              <a:solidFill>
                <a:srgbClr val="4A86E8"/>
              </a:solidFill>
            </a:endParaRPr>
          </a:p>
          <a:p>
            <a:pPr marL="0" lvl="0" indent="0" algn="l" rtl="0">
              <a:spcBef>
                <a:spcPts val="0"/>
              </a:spcBef>
              <a:spcAft>
                <a:spcPts val="0"/>
              </a:spcAft>
              <a:buNone/>
            </a:pPr>
            <a:r>
              <a:rPr lang="en-US"/>
              <a:t>Use </a:t>
            </a:r>
            <a:r>
              <a:rPr lang="en-US" b="1"/>
              <a:t>Jupyter Notebook &amp; Pandas </a:t>
            </a:r>
            <a:r>
              <a:rPr lang="en-US"/>
              <a:t>to:</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US"/>
              <a:t>Consolidate and read all data sets</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US" u="sng"/>
              <a:t>Merge CNVB data &amp; INEGI national data </a:t>
            </a:r>
            <a:r>
              <a:rPr lang="en-US"/>
              <a:t>TO </a:t>
            </a:r>
            <a:r>
              <a:rPr lang="en-US" b="1" u="sng"/>
              <a:t>CREATE SECOND AND THIRD DATA SET</a:t>
            </a:r>
            <a:endParaRPr b="1" u="sng"/>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en-US"/>
              <a:t>Create DataFrames to isolate target data</a:t>
            </a:r>
            <a:endParaRPr/>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en-US"/>
              <a:t>Manipulate and explore target data (calculations, new data columns, etc) in a manner which facilitates the exploration of correlation between factors</a:t>
            </a:r>
            <a:endParaRPr/>
          </a:p>
          <a:p>
            <a:pPr marL="457200" lvl="0" indent="0" algn="l" rtl="0">
              <a:spcBef>
                <a:spcPts val="0"/>
              </a:spcBef>
              <a:spcAft>
                <a:spcPts val="0"/>
              </a:spcAft>
              <a:buNone/>
            </a:pPr>
            <a:r>
              <a:rPr lang="en-US"/>
              <a:t> </a:t>
            </a: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
        <p:nvSpPr>
          <p:cNvPr id="282" name="Google Shape;282;p31"/>
          <p:cNvSpPr txBox="1">
            <a:spLocks noGrp="1"/>
          </p:cNvSpPr>
          <p:nvPr>
            <p:ph type="body" idx="2"/>
          </p:nvPr>
        </p:nvSpPr>
        <p:spPr>
          <a:xfrm>
            <a:off x="6095600" y="1546900"/>
            <a:ext cx="6096300" cy="4486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83" name="Google Shape;283;p31"/>
          <p:cNvPicPr preferRelativeResize="0"/>
          <p:nvPr/>
        </p:nvPicPr>
        <p:blipFill>
          <a:blip r:embed="rId3">
            <a:alphaModFix/>
          </a:blip>
          <a:stretch>
            <a:fillRect/>
          </a:stretch>
        </p:blipFill>
        <p:spPr>
          <a:xfrm>
            <a:off x="5929800" y="550225"/>
            <a:ext cx="6262198" cy="3265499"/>
          </a:xfrm>
          <a:prstGeom prst="rect">
            <a:avLst/>
          </a:prstGeom>
          <a:noFill/>
          <a:ln>
            <a:noFill/>
          </a:ln>
        </p:spPr>
      </p:pic>
      <p:pic>
        <p:nvPicPr>
          <p:cNvPr id="284" name="Google Shape;284;p31"/>
          <p:cNvPicPr preferRelativeResize="0"/>
          <p:nvPr/>
        </p:nvPicPr>
        <p:blipFill>
          <a:blip r:embed="rId4">
            <a:alphaModFix/>
          </a:blip>
          <a:stretch>
            <a:fillRect/>
          </a:stretch>
        </p:blipFill>
        <p:spPr>
          <a:xfrm>
            <a:off x="5929800" y="3815725"/>
            <a:ext cx="6217027" cy="2977826"/>
          </a:xfrm>
          <a:prstGeom prst="rect">
            <a:avLst/>
          </a:prstGeom>
          <a:noFill/>
          <a:ln>
            <a:noFill/>
          </a:ln>
        </p:spPr>
      </p:pic>
      <p:sp>
        <p:nvSpPr>
          <p:cNvPr id="285" name="Google Shape;285;p31"/>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4"/>
          <p:cNvSpPr txBox="1">
            <a:spLocks noGrp="1"/>
          </p:cNvSpPr>
          <p:nvPr>
            <p:ph type="title"/>
          </p:nvPr>
        </p:nvSpPr>
        <p:spPr>
          <a:xfrm>
            <a:off x="1130270" y="953324"/>
            <a:ext cx="9603275" cy="104923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Century Gothic"/>
              <a:buNone/>
            </a:pPr>
            <a:r>
              <a:rPr lang="en-US"/>
              <a:t>HYPOTHESIS</a:t>
            </a:r>
            <a:endParaRPr/>
          </a:p>
        </p:txBody>
      </p:sp>
      <p:sp>
        <p:nvSpPr>
          <p:cNvPr id="120" name="Google Shape;120;p14"/>
          <p:cNvSpPr txBox="1">
            <a:spLocks noGrp="1"/>
          </p:cNvSpPr>
          <p:nvPr>
            <p:ph type="body" idx="1"/>
          </p:nvPr>
        </p:nvSpPr>
        <p:spPr>
          <a:xfrm>
            <a:off x="457213" y="2002550"/>
            <a:ext cx="10949400" cy="3206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2000"/>
              <a:buNone/>
            </a:pPr>
            <a:r>
              <a:rPr lang="en-US" b="1">
                <a:solidFill>
                  <a:srgbClr val="0070C0"/>
                </a:solidFill>
              </a:rPr>
              <a:t>HYPOTHESIS: </a:t>
            </a:r>
            <a:r>
              <a:rPr lang="en-US" b="1"/>
              <a:t>IF </a:t>
            </a:r>
            <a:r>
              <a:rPr lang="en-US"/>
              <a:t>there is a relationship between mortgage repayment rates and state unemployment rates, </a:t>
            </a:r>
            <a:r>
              <a:rPr lang="en-US" b="1"/>
              <a:t>THEN</a:t>
            </a:r>
            <a:r>
              <a:rPr lang="en-US"/>
              <a:t> states with higher unemployment rates should also have higher rates of mortgage payment delinquency (morosidad)</a:t>
            </a:r>
            <a:endParaRPr/>
          </a:p>
          <a:p>
            <a:pPr marL="0" lvl="0" indent="0" algn="l" rtl="0">
              <a:lnSpc>
                <a:spcPct val="120000"/>
              </a:lnSpc>
              <a:spcBef>
                <a:spcPts val="1000"/>
              </a:spcBef>
              <a:spcAft>
                <a:spcPts val="0"/>
              </a:spcAft>
              <a:buSzPts val="2000"/>
              <a:buNone/>
            </a:pPr>
            <a:endParaRPr/>
          </a:p>
          <a:p>
            <a:pPr marL="0" lvl="0" indent="0" algn="l" rtl="0">
              <a:lnSpc>
                <a:spcPct val="120000"/>
              </a:lnSpc>
              <a:spcBef>
                <a:spcPts val="1000"/>
              </a:spcBef>
              <a:spcAft>
                <a:spcPts val="0"/>
              </a:spcAft>
              <a:buSzPts val="2000"/>
              <a:buNone/>
            </a:pPr>
            <a:r>
              <a:rPr lang="en-US" b="1">
                <a:solidFill>
                  <a:srgbClr val="C00000"/>
                </a:solidFill>
              </a:rPr>
              <a:t>NULL HYPOTHESIS: </a:t>
            </a:r>
            <a:r>
              <a:rPr lang="en-US" b="1"/>
              <a:t>IF</a:t>
            </a:r>
            <a:r>
              <a:rPr lang="en-US"/>
              <a:t> there is no relationship between mortgage repayment rates and state unemployment rates, </a:t>
            </a:r>
            <a:r>
              <a:rPr lang="en-US" b="1"/>
              <a:t>THEN</a:t>
            </a:r>
            <a:r>
              <a:rPr lang="en-US"/>
              <a:t> state unemployment rates should have no effect on mortgage repayment delinquency (morosidad) rates</a:t>
            </a:r>
            <a:endParaRPr/>
          </a:p>
        </p:txBody>
      </p:sp>
      <p:sp>
        <p:nvSpPr>
          <p:cNvPr id="121" name="Google Shape;121;p14"/>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122" name="Google Shape;122;p14"/>
          <p:cNvSpPr txBox="1"/>
          <p:nvPr/>
        </p:nvSpPr>
        <p:spPr>
          <a:xfrm>
            <a:off x="4132725" y="5207475"/>
            <a:ext cx="4119900" cy="7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latin typeface="Century Gothic"/>
                <a:ea typeface="Century Gothic"/>
                <a:cs typeface="Century Gothic"/>
                <a:sym typeface="Century Gothic"/>
              </a:rPr>
              <a:t>SCOPE = MEXICO</a:t>
            </a:r>
            <a:endParaRPr sz="3000" b="1">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2"/>
          <p:cNvSpPr txBox="1">
            <a:spLocks noGrp="1"/>
          </p:cNvSpPr>
          <p:nvPr>
            <p:ph type="title"/>
          </p:nvPr>
        </p:nvSpPr>
        <p:spPr>
          <a:xfrm>
            <a:off x="283625" y="90225"/>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THE DATA CLEANUP, EXPLORATION &amp; ANALYSIS PROCESS</a:t>
            </a:r>
            <a:br>
              <a:rPr lang="en-US" sz="2880"/>
            </a:br>
            <a:endParaRPr sz="2880"/>
          </a:p>
        </p:txBody>
      </p:sp>
      <p:sp>
        <p:nvSpPr>
          <p:cNvPr id="291" name="Google Shape;291;p32"/>
          <p:cNvSpPr txBox="1">
            <a:spLocks noGrp="1"/>
          </p:cNvSpPr>
          <p:nvPr>
            <p:ph type="body" idx="1"/>
          </p:nvPr>
        </p:nvSpPr>
        <p:spPr>
          <a:xfrm>
            <a:off x="0" y="880875"/>
            <a:ext cx="10950300" cy="16449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r>
              <a:rPr lang="en-US" b="1">
                <a:solidFill>
                  <a:srgbClr val="4A86E8"/>
                </a:solidFill>
              </a:rPr>
              <a:t>STEP 5: ALL DATA</a:t>
            </a:r>
            <a:endParaRPr b="1">
              <a:solidFill>
                <a:srgbClr val="4A86E8"/>
              </a:solidFill>
            </a:endParaRPr>
          </a:p>
          <a:p>
            <a:pPr marL="0" lvl="0" indent="0" algn="l" rtl="0">
              <a:spcBef>
                <a:spcPts val="0"/>
              </a:spcBef>
              <a:spcAft>
                <a:spcPts val="0"/>
              </a:spcAft>
              <a:buNone/>
            </a:pPr>
            <a:r>
              <a:rPr lang="en-US"/>
              <a:t>Use </a:t>
            </a:r>
            <a:r>
              <a:rPr lang="en-US" b="1"/>
              <a:t>Jupyter Notebook, Pandas, MatPlotLib </a:t>
            </a:r>
            <a:r>
              <a:rPr lang="en-US"/>
              <a:t>to:</a:t>
            </a:r>
            <a:endParaRPr/>
          </a:p>
          <a:p>
            <a:pPr marL="457200" lvl="0" indent="-342900" algn="l" rtl="0">
              <a:spcBef>
                <a:spcPts val="0"/>
              </a:spcBef>
              <a:spcAft>
                <a:spcPts val="0"/>
              </a:spcAft>
              <a:buSzPts val="1800"/>
              <a:buChar char="-"/>
            </a:pPr>
            <a:r>
              <a:rPr lang="en-US"/>
              <a:t>Visualize manipulated data in a manner which facilitates the analysis of the existence of correlations between factors</a:t>
            </a:r>
            <a:endParaRPr/>
          </a:p>
          <a:p>
            <a:pPr marL="0" lvl="0" indent="0" algn="l" rtl="0">
              <a:spcBef>
                <a:spcPts val="0"/>
              </a:spcBef>
              <a:spcAft>
                <a:spcPts val="0"/>
              </a:spcAft>
              <a:buNone/>
            </a:pPr>
            <a:endParaRPr/>
          </a:p>
          <a:p>
            <a:pPr marL="457200" lvl="0" indent="0" algn="l" rtl="0">
              <a:spcBef>
                <a:spcPts val="0"/>
              </a:spcBef>
              <a:spcAft>
                <a:spcPts val="0"/>
              </a:spcAft>
              <a:buNone/>
            </a:pPr>
            <a:endParaRPr>
              <a:highlight>
                <a:srgbClr val="FFFF00"/>
              </a:highlight>
            </a:endParaRPr>
          </a:p>
          <a:p>
            <a:pPr marL="457200" lvl="0" indent="0" algn="l" rtl="0">
              <a:spcBef>
                <a:spcPts val="0"/>
              </a:spcBef>
              <a:spcAft>
                <a:spcPts val="0"/>
              </a:spcAft>
              <a:buNone/>
            </a:pPr>
            <a:endParaRPr/>
          </a:p>
          <a:p>
            <a:pPr marL="457200" lvl="0" indent="0" algn="l" rtl="0">
              <a:spcBef>
                <a:spcPts val="0"/>
              </a:spcBef>
              <a:spcAft>
                <a:spcPts val="0"/>
              </a:spcAft>
              <a:buNone/>
            </a:pPr>
            <a:endParaRPr b="1">
              <a:solidFill>
                <a:srgbClr val="4A86E8"/>
              </a:solidFill>
            </a:endParaRPr>
          </a:p>
        </p:txBody>
      </p:sp>
      <p:sp>
        <p:nvSpPr>
          <p:cNvPr id="292" name="Google Shape;292;p32"/>
          <p:cNvSpPr txBox="1"/>
          <p:nvPr/>
        </p:nvSpPr>
        <p:spPr>
          <a:xfrm>
            <a:off x="4261550" y="4741325"/>
            <a:ext cx="8127900" cy="94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pic>
        <p:nvPicPr>
          <p:cNvPr id="293" name="Google Shape;293;p32"/>
          <p:cNvPicPr preferRelativeResize="0"/>
          <p:nvPr/>
        </p:nvPicPr>
        <p:blipFill>
          <a:blip r:embed="rId3">
            <a:alphaModFix/>
          </a:blip>
          <a:stretch>
            <a:fillRect/>
          </a:stretch>
        </p:blipFill>
        <p:spPr>
          <a:xfrm>
            <a:off x="721650" y="2793300"/>
            <a:ext cx="5150750" cy="2950050"/>
          </a:xfrm>
          <a:prstGeom prst="rect">
            <a:avLst/>
          </a:prstGeom>
          <a:noFill/>
          <a:ln>
            <a:noFill/>
          </a:ln>
        </p:spPr>
      </p:pic>
      <p:sp>
        <p:nvSpPr>
          <p:cNvPr id="294" name="Google Shape;294;p32"/>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pic>
        <p:nvPicPr>
          <p:cNvPr id="295" name="Google Shape;295;p32"/>
          <p:cNvPicPr preferRelativeResize="0"/>
          <p:nvPr/>
        </p:nvPicPr>
        <p:blipFill>
          <a:blip r:embed="rId4">
            <a:alphaModFix/>
          </a:blip>
          <a:stretch>
            <a:fillRect/>
          </a:stretch>
        </p:blipFill>
        <p:spPr>
          <a:xfrm>
            <a:off x="6047051" y="2298027"/>
            <a:ext cx="6057475" cy="344531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3"/>
          <p:cNvSpPr txBox="1">
            <a:spLocks noGrp="1"/>
          </p:cNvSpPr>
          <p:nvPr>
            <p:ph type="title"/>
          </p:nvPr>
        </p:nvSpPr>
        <p:spPr>
          <a:xfrm>
            <a:off x="283625" y="90225"/>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ANALYZING RESULTS - Bank1 vs. Unemployment</a:t>
            </a:r>
            <a:br>
              <a:rPr lang="en-US" sz="2880"/>
            </a:br>
            <a:endParaRPr sz="2880"/>
          </a:p>
        </p:txBody>
      </p:sp>
      <p:sp>
        <p:nvSpPr>
          <p:cNvPr id="301" name="Google Shape;301;p33"/>
          <p:cNvSpPr txBox="1">
            <a:spLocks noGrp="1"/>
          </p:cNvSpPr>
          <p:nvPr>
            <p:ph type="body" idx="1"/>
          </p:nvPr>
        </p:nvSpPr>
        <p:spPr>
          <a:xfrm>
            <a:off x="0" y="880875"/>
            <a:ext cx="10950300" cy="428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r>
              <a:rPr lang="en-US" b="1">
                <a:solidFill>
                  <a:srgbClr val="4A86E8"/>
                </a:solidFill>
              </a:rPr>
              <a:t>STEP 5: Analyze Results and make conclusions</a:t>
            </a:r>
            <a:r>
              <a:rPr lang="en-US"/>
              <a:t> </a:t>
            </a:r>
            <a:endParaRPr/>
          </a:p>
          <a:p>
            <a:pPr marL="0" lvl="0" indent="0" algn="l" rtl="0">
              <a:spcBef>
                <a:spcPts val="0"/>
              </a:spcBef>
              <a:spcAft>
                <a:spcPts val="0"/>
              </a:spcAft>
              <a:buNone/>
            </a:pPr>
            <a:endParaRPr/>
          </a:p>
          <a:p>
            <a:pPr marL="457200" lvl="0" indent="0" algn="l" rtl="0">
              <a:spcBef>
                <a:spcPts val="0"/>
              </a:spcBef>
              <a:spcAft>
                <a:spcPts val="0"/>
              </a:spcAft>
              <a:buNone/>
            </a:pPr>
            <a:endParaRPr>
              <a:highlight>
                <a:srgbClr val="FFFF00"/>
              </a:highlight>
            </a:endParaRPr>
          </a:p>
          <a:p>
            <a:pPr marL="457200" lvl="0" indent="0" algn="l" rtl="0">
              <a:spcBef>
                <a:spcPts val="0"/>
              </a:spcBef>
              <a:spcAft>
                <a:spcPts val="0"/>
              </a:spcAft>
              <a:buNone/>
            </a:pPr>
            <a:endParaRPr/>
          </a:p>
          <a:p>
            <a:pPr marL="457200" lvl="0" indent="0" algn="l" rtl="0">
              <a:spcBef>
                <a:spcPts val="0"/>
              </a:spcBef>
              <a:spcAft>
                <a:spcPts val="0"/>
              </a:spcAft>
              <a:buNone/>
            </a:pPr>
            <a:endParaRPr b="1">
              <a:solidFill>
                <a:srgbClr val="4A86E8"/>
              </a:solidFill>
            </a:endParaRPr>
          </a:p>
        </p:txBody>
      </p:sp>
      <p:sp>
        <p:nvSpPr>
          <p:cNvPr id="302" name="Google Shape;302;p33"/>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pic>
        <p:nvPicPr>
          <p:cNvPr id="303" name="Google Shape;303;p33"/>
          <p:cNvPicPr preferRelativeResize="0"/>
          <p:nvPr/>
        </p:nvPicPr>
        <p:blipFill>
          <a:blip r:embed="rId3">
            <a:alphaModFix/>
          </a:blip>
          <a:stretch>
            <a:fillRect/>
          </a:stretch>
        </p:blipFill>
        <p:spPr>
          <a:xfrm>
            <a:off x="156625" y="1272125"/>
            <a:ext cx="5360273" cy="2860300"/>
          </a:xfrm>
          <a:prstGeom prst="rect">
            <a:avLst/>
          </a:prstGeom>
          <a:noFill/>
          <a:ln>
            <a:noFill/>
          </a:ln>
        </p:spPr>
      </p:pic>
      <p:sp>
        <p:nvSpPr>
          <p:cNvPr id="304" name="Google Shape;304;p33"/>
          <p:cNvSpPr/>
          <p:nvPr/>
        </p:nvSpPr>
        <p:spPr>
          <a:xfrm>
            <a:off x="1580425" y="3310850"/>
            <a:ext cx="1453500" cy="756000"/>
          </a:xfrm>
          <a:prstGeom prst="ellipse">
            <a:avLst/>
          </a:prstGeom>
          <a:noFill/>
          <a:ln w="9525" cap="flat" cmpd="sng">
            <a:solidFill>
              <a:srgbClr val="FF0000"/>
            </a:solidFill>
            <a:prstDash val="solid"/>
            <a:round/>
            <a:headEnd type="none" w="sm" len="sm"/>
            <a:tailEnd type="none" w="sm" len="sm"/>
          </a:ln>
          <a:effectLst>
            <a:outerShdw blurRad="228600" dist="19050" dir="5400000" algn="bl" rotWithShape="0">
              <a:srgbClr val="000000">
                <a:alpha val="0"/>
              </a:srgbClr>
            </a:outerShdw>
            <a:reflection stA="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3"/>
          <p:cNvSpPr txBox="1"/>
          <p:nvPr/>
        </p:nvSpPr>
        <p:spPr>
          <a:xfrm>
            <a:off x="694100" y="4144288"/>
            <a:ext cx="4822800" cy="50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entury Gothic"/>
                <a:ea typeface="Century Gothic"/>
                <a:cs typeface="Century Gothic"/>
                <a:sym typeface="Century Gothic"/>
              </a:rPr>
              <a:t>corr= 57.4% Jun’16 to May’19</a:t>
            </a:r>
            <a:endParaRPr sz="2000" b="1">
              <a:latin typeface="Century Gothic"/>
              <a:ea typeface="Century Gothic"/>
              <a:cs typeface="Century Gothic"/>
              <a:sym typeface="Century Gothic"/>
            </a:endParaRPr>
          </a:p>
        </p:txBody>
      </p:sp>
      <p:sp>
        <p:nvSpPr>
          <p:cNvPr id="306" name="Google Shape;306;p33"/>
          <p:cNvSpPr txBox="1"/>
          <p:nvPr/>
        </p:nvSpPr>
        <p:spPr>
          <a:xfrm>
            <a:off x="6435750" y="4050400"/>
            <a:ext cx="5545800" cy="6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entury Gothic"/>
                <a:ea typeface="Century Gothic"/>
                <a:cs typeface="Century Gothic"/>
                <a:sym typeface="Century Gothic"/>
              </a:rPr>
              <a:t>corr= 74.2% Jun’16 to May’18 </a:t>
            </a:r>
            <a:endParaRPr sz="2000" b="1">
              <a:latin typeface="Century Gothic"/>
              <a:ea typeface="Century Gothic"/>
              <a:cs typeface="Century Gothic"/>
              <a:sym typeface="Century Gothic"/>
            </a:endParaRPr>
          </a:p>
          <a:p>
            <a:pPr marL="0" lvl="0" indent="0" algn="l" rtl="0">
              <a:spcBef>
                <a:spcPts val="0"/>
              </a:spcBef>
              <a:spcAft>
                <a:spcPts val="0"/>
              </a:spcAft>
              <a:buNone/>
            </a:pPr>
            <a:r>
              <a:rPr lang="en-US" sz="2000" b="1">
                <a:latin typeface="Century Gothic"/>
                <a:ea typeface="Century Gothic"/>
                <a:cs typeface="Century Gothic"/>
                <a:sym typeface="Century Gothic"/>
              </a:rPr>
              <a:t>(without election factor)</a:t>
            </a:r>
            <a:endParaRPr sz="2000" b="1">
              <a:latin typeface="Century Gothic"/>
              <a:ea typeface="Century Gothic"/>
              <a:cs typeface="Century Gothic"/>
              <a:sym typeface="Century Gothic"/>
            </a:endParaRPr>
          </a:p>
        </p:txBody>
      </p:sp>
      <p:pic>
        <p:nvPicPr>
          <p:cNvPr id="307" name="Google Shape;307;p33"/>
          <p:cNvPicPr preferRelativeResize="0"/>
          <p:nvPr/>
        </p:nvPicPr>
        <p:blipFill>
          <a:blip r:embed="rId4">
            <a:alphaModFix/>
          </a:blip>
          <a:stretch>
            <a:fillRect/>
          </a:stretch>
        </p:blipFill>
        <p:spPr>
          <a:xfrm>
            <a:off x="6718780" y="1272125"/>
            <a:ext cx="4925795" cy="2800350"/>
          </a:xfrm>
          <a:prstGeom prst="rect">
            <a:avLst/>
          </a:prstGeom>
          <a:noFill/>
          <a:ln>
            <a:noFill/>
          </a:ln>
        </p:spPr>
      </p:pic>
      <p:sp>
        <p:nvSpPr>
          <p:cNvPr id="308" name="Google Shape;308;p33"/>
          <p:cNvSpPr txBox="1"/>
          <p:nvPr/>
        </p:nvSpPr>
        <p:spPr>
          <a:xfrm>
            <a:off x="155289" y="4725425"/>
            <a:ext cx="5136300" cy="6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entury Gothic"/>
                <a:ea typeface="Century Gothic"/>
                <a:cs typeface="Century Gothic"/>
                <a:sym typeface="Century Gothic"/>
              </a:rPr>
              <a:t>TTest=</a:t>
            </a:r>
            <a:r>
              <a:rPr lang="en-US" sz="2000">
                <a:solidFill>
                  <a:schemeClr val="dk1"/>
                </a:solidFill>
                <a:highlight>
                  <a:srgbClr val="FFFFFF"/>
                </a:highlight>
                <a:latin typeface="Courier New"/>
                <a:ea typeface="Courier New"/>
                <a:cs typeface="Courier New"/>
                <a:sym typeface="Courier New"/>
              </a:rPr>
              <a:t>pvalue=0.1812703924720549</a:t>
            </a:r>
            <a:endParaRPr sz="2000" b="1">
              <a:latin typeface="Century Gothic"/>
              <a:ea typeface="Century Gothic"/>
              <a:cs typeface="Century Gothic"/>
              <a:sym typeface="Century Gothic"/>
            </a:endParaRPr>
          </a:p>
          <a:p>
            <a:pPr marL="0" lvl="0" indent="0" algn="l" rtl="0">
              <a:spcBef>
                <a:spcPts val="0"/>
              </a:spcBef>
              <a:spcAft>
                <a:spcPts val="0"/>
              </a:spcAft>
              <a:buNone/>
            </a:pPr>
            <a:r>
              <a:rPr lang="en-US" sz="2000" b="1">
                <a:latin typeface="Century Gothic"/>
                <a:ea typeface="Century Gothic"/>
                <a:cs typeface="Century Gothic"/>
                <a:sym typeface="Century Gothic"/>
              </a:rPr>
              <a:t>H0 can not be rejected</a:t>
            </a:r>
            <a:endParaRPr sz="2000" b="1">
              <a:latin typeface="Century Gothic"/>
              <a:ea typeface="Century Gothic"/>
              <a:cs typeface="Century Gothic"/>
              <a:sym typeface="Century Gothic"/>
            </a:endParaRPr>
          </a:p>
        </p:txBody>
      </p:sp>
      <p:sp>
        <p:nvSpPr>
          <p:cNvPr id="309" name="Google Shape;309;p33"/>
          <p:cNvSpPr txBox="1"/>
          <p:nvPr/>
        </p:nvSpPr>
        <p:spPr>
          <a:xfrm>
            <a:off x="84664" y="5416925"/>
            <a:ext cx="5545800" cy="6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entury Gothic"/>
                <a:ea typeface="Century Gothic"/>
                <a:cs typeface="Century Gothic"/>
                <a:sym typeface="Century Gothic"/>
              </a:rPr>
              <a:t>MannWhitney=</a:t>
            </a:r>
            <a:r>
              <a:rPr lang="en-US" sz="1800">
                <a:solidFill>
                  <a:schemeClr val="dk1"/>
                </a:solidFill>
                <a:highlight>
                  <a:srgbClr val="FFFFFF"/>
                </a:highlight>
                <a:latin typeface="Courier New"/>
                <a:ea typeface="Courier New"/>
                <a:cs typeface="Courier New"/>
                <a:sym typeface="Courier New"/>
              </a:rPr>
              <a:t>pvalue=0.3221182654259463</a:t>
            </a:r>
            <a:r>
              <a:rPr lang="en-US" sz="1800" b="1">
                <a:latin typeface="Century Gothic"/>
                <a:ea typeface="Century Gothic"/>
                <a:cs typeface="Century Gothic"/>
                <a:sym typeface="Century Gothic"/>
              </a:rPr>
              <a:t> </a:t>
            </a:r>
            <a:endParaRPr sz="1800" b="1">
              <a:latin typeface="Century Gothic"/>
              <a:ea typeface="Century Gothic"/>
              <a:cs typeface="Century Gothic"/>
              <a:sym typeface="Century Gothic"/>
            </a:endParaRPr>
          </a:p>
          <a:p>
            <a:pPr marL="0" lvl="0" indent="0" algn="l" rtl="0">
              <a:spcBef>
                <a:spcPts val="0"/>
              </a:spcBef>
              <a:spcAft>
                <a:spcPts val="0"/>
              </a:spcAft>
              <a:buNone/>
            </a:pPr>
            <a:r>
              <a:rPr lang="en-US" sz="2000" b="1">
                <a:latin typeface="Century Gothic"/>
                <a:ea typeface="Century Gothic"/>
                <a:cs typeface="Century Gothic"/>
                <a:sym typeface="Century Gothic"/>
              </a:rPr>
              <a:t>H0 can not be rejected</a:t>
            </a:r>
            <a:endParaRPr sz="2000" b="1">
              <a:latin typeface="Century Gothic"/>
              <a:ea typeface="Century Gothic"/>
              <a:cs typeface="Century Gothic"/>
              <a:sym typeface="Century Gothic"/>
            </a:endParaRPr>
          </a:p>
        </p:txBody>
      </p:sp>
      <p:sp>
        <p:nvSpPr>
          <p:cNvPr id="310" name="Google Shape;310;p33"/>
          <p:cNvSpPr txBox="1"/>
          <p:nvPr/>
        </p:nvSpPr>
        <p:spPr>
          <a:xfrm>
            <a:off x="6479901" y="4725425"/>
            <a:ext cx="5360400" cy="6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entury Gothic"/>
                <a:ea typeface="Century Gothic"/>
                <a:cs typeface="Century Gothic"/>
                <a:sym typeface="Century Gothic"/>
              </a:rPr>
              <a:t>TTest=</a:t>
            </a:r>
            <a:r>
              <a:rPr lang="en-US" sz="2000">
                <a:solidFill>
                  <a:schemeClr val="dk1"/>
                </a:solidFill>
                <a:highlight>
                  <a:srgbClr val="FFFFFF"/>
                </a:highlight>
                <a:latin typeface="Courier New"/>
                <a:ea typeface="Courier New"/>
                <a:cs typeface="Courier New"/>
                <a:sym typeface="Courier New"/>
              </a:rPr>
              <a:t>pvalue=0.0003639892349498939</a:t>
            </a:r>
            <a:endParaRPr sz="2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2000" b="1">
                <a:latin typeface="Century Gothic"/>
                <a:ea typeface="Century Gothic"/>
                <a:cs typeface="Century Gothic"/>
                <a:sym typeface="Century Gothic"/>
              </a:rPr>
              <a:t>H0 can be rejected</a:t>
            </a:r>
            <a:endParaRPr sz="2000" b="1">
              <a:latin typeface="Century Gothic"/>
              <a:ea typeface="Century Gothic"/>
              <a:cs typeface="Century Gothic"/>
              <a:sym typeface="Century Gothic"/>
            </a:endParaRPr>
          </a:p>
        </p:txBody>
      </p:sp>
      <p:sp>
        <p:nvSpPr>
          <p:cNvPr id="311" name="Google Shape;311;p33"/>
          <p:cNvSpPr txBox="1"/>
          <p:nvPr/>
        </p:nvSpPr>
        <p:spPr>
          <a:xfrm>
            <a:off x="6409264" y="5416925"/>
            <a:ext cx="5545800" cy="6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entury Gothic"/>
                <a:ea typeface="Century Gothic"/>
                <a:cs typeface="Century Gothic"/>
                <a:sym typeface="Century Gothic"/>
              </a:rPr>
              <a:t>MannWhitney=</a:t>
            </a:r>
            <a:r>
              <a:rPr lang="en-US" sz="2000">
                <a:solidFill>
                  <a:schemeClr val="dk1"/>
                </a:solidFill>
                <a:highlight>
                  <a:srgbClr val="FFFFFF"/>
                </a:highlight>
                <a:latin typeface="Courier New"/>
                <a:ea typeface="Courier New"/>
                <a:cs typeface="Courier New"/>
                <a:sym typeface="Courier New"/>
              </a:rPr>
              <a:t>0.0010241434442777328</a:t>
            </a:r>
            <a:endParaRPr sz="1800" b="1">
              <a:latin typeface="Century Gothic"/>
              <a:ea typeface="Century Gothic"/>
              <a:cs typeface="Century Gothic"/>
              <a:sym typeface="Century Gothic"/>
            </a:endParaRPr>
          </a:p>
          <a:p>
            <a:pPr marL="0" lvl="0" indent="0" algn="l" rtl="0">
              <a:spcBef>
                <a:spcPts val="0"/>
              </a:spcBef>
              <a:spcAft>
                <a:spcPts val="0"/>
              </a:spcAft>
              <a:buNone/>
            </a:pPr>
            <a:r>
              <a:rPr lang="en-US" sz="2000" b="1">
                <a:latin typeface="Century Gothic"/>
                <a:ea typeface="Century Gothic"/>
                <a:cs typeface="Century Gothic"/>
                <a:sym typeface="Century Gothic"/>
              </a:rPr>
              <a:t>H0 can be rejected</a:t>
            </a:r>
            <a:endParaRPr sz="2000" b="1">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4"/>
          <p:cNvSpPr txBox="1">
            <a:spLocks noGrp="1"/>
          </p:cNvSpPr>
          <p:nvPr>
            <p:ph type="title"/>
          </p:nvPr>
        </p:nvSpPr>
        <p:spPr>
          <a:xfrm>
            <a:off x="283625" y="90225"/>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ANALYZING RESULTS - All Banks vs. Unemployment</a:t>
            </a:r>
            <a:br>
              <a:rPr lang="en-US" sz="2880"/>
            </a:br>
            <a:endParaRPr sz="2880"/>
          </a:p>
        </p:txBody>
      </p:sp>
      <p:sp>
        <p:nvSpPr>
          <p:cNvPr id="317" name="Google Shape;317;p34"/>
          <p:cNvSpPr txBox="1">
            <a:spLocks noGrp="1"/>
          </p:cNvSpPr>
          <p:nvPr>
            <p:ph type="body" idx="1"/>
          </p:nvPr>
        </p:nvSpPr>
        <p:spPr>
          <a:xfrm>
            <a:off x="0" y="880875"/>
            <a:ext cx="10950300" cy="428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r>
              <a:rPr lang="en-US" b="1">
                <a:solidFill>
                  <a:srgbClr val="4A86E8"/>
                </a:solidFill>
              </a:rPr>
              <a:t>STEP 5: Analyze Results and make conclusions</a:t>
            </a:r>
            <a:r>
              <a:rPr lang="en-US"/>
              <a:t> </a:t>
            </a:r>
            <a:endParaRPr/>
          </a:p>
          <a:p>
            <a:pPr marL="0" lvl="0" indent="0" algn="l" rtl="0">
              <a:spcBef>
                <a:spcPts val="0"/>
              </a:spcBef>
              <a:spcAft>
                <a:spcPts val="0"/>
              </a:spcAft>
              <a:buNone/>
            </a:pPr>
            <a:endParaRPr/>
          </a:p>
          <a:p>
            <a:pPr marL="457200" lvl="0" indent="0" algn="l" rtl="0">
              <a:spcBef>
                <a:spcPts val="0"/>
              </a:spcBef>
              <a:spcAft>
                <a:spcPts val="0"/>
              </a:spcAft>
              <a:buNone/>
            </a:pPr>
            <a:endParaRPr>
              <a:highlight>
                <a:srgbClr val="FFFF00"/>
              </a:highlight>
            </a:endParaRPr>
          </a:p>
          <a:p>
            <a:pPr marL="457200" lvl="0" indent="0" algn="l" rtl="0">
              <a:spcBef>
                <a:spcPts val="0"/>
              </a:spcBef>
              <a:spcAft>
                <a:spcPts val="0"/>
              </a:spcAft>
              <a:buNone/>
            </a:pPr>
            <a:endParaRPr/>
          </a:p>
          <a:p>
            <a:pPr marL="457200" lvl="0" indent="0" algn="l" rtl="0">
              <a:spcBef>
                <a:spcPts val="0"/>
              </a:spcBef>
              <a:spcAft>
                <a:spcPts val="0"/>
              </a:spcAft>
              <a:buNone/>
            </a:pPr>
            <a:endParaRPr b="1">
              <a:solidFill>
                <a:srgbClr val="4A86E8"/>
              </a:solidFill>
            </a:endParaRPr>
          </a:p>
        </p:txBody>
      </p:sp>
      <p:sp>
        <p:nvSpPr>
          <p:cNvPr id="318" name="Google Shape;318;p34"/>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
        <p:nvSpPr>
          <p:cNvPr id="319" name="Google Shape;319;p34"/>
          <p:cNvSpPr txBox="1"/>
          <p:nvPr/>
        </p:nvSpPr>
        <p:spPr>
          <a:xfrm>
            <a:off x="694100" y="4144288"/>
            <a:ext cx="4822800" cy="50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entury Gothic"/>
                <a:ea typeface="Century Gothic"/>
                <a:cs typeface="Century Gothic"/>
                <a:sym typeface="Century Gothic"/>
              </a:rPr>
              <a:t>corr= 70.83% Jun’16 to May’19</a:t>
            </a:r>
            <a:endParaRPr sz="2000" b="1">
              <a:latin typeface="Century Gothic"/>
              <a:ea typeface="Century Gothic"/>
              <a:cs typeface="Century Gothic"/>
              <a:sym typeface="Century Gothic"/>
            </a:endParaRPr>
          </a:p>
        </p:txBody>
      </p:sp>
      <p:sp>
        <p:nvSpPr>
          <p:cNvPr id="320" name="Google Shape;320;p34"/>
          <p:cNvSpPr txBox="1"/>
          <p:nvPr/>
        </p:nvSpPr>
        <p:spPr>
          <a:xfrm>
            <a:off x="6435750" y="4050400"/>
            <a:ext cx="5545800" cy="6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entury Gothic"/>
                <a:ea typeface="Century Gothic"/>
                <a:cs typeface="Century Gothic"/>
                <a:sym typeface="Century Gothic"/>
              </a:rPr>
              <a:t>corr= 77.05% Jun’16 to May’18 </a:t>
            </a:r>
            <a:endParaRPr sz="2000" b="1">
              <a:latin typeface="Century Gothic"/>
              <a:ea typeface="Century Gothic"/>
              <a:cs typeface="Century Gothic"/>
              <a:sym typeface="Century Gothic"/>
            </a:endParaRPr>
          </a:p>
          <a:p>
            <a:pPr marL="0" lvl="0" indent="0" algn="l" rtl="0">
              <a:spcBef>
                <a:spcPts val="0"/>
              </a:spcBef>
              <a:spcAft>
                <a:spcPts val="0"/>
              </a:spcAft>
              <a:buNone/>
            </a:pPr>
            <a:r>
              <a:rPr lang="en-US" sz="2000" b="1">
                <a:latin typeface="Century Gothic"/>
                <a:ea typeface="Century Gothic"/>
                <a:cs typeface="Century Gothic"/>
                <a:sym typeface="Century Gothic"/>
              </a:rPr>
              <a:t>(without election factor)</a:t>
            </a:r>
            <a:endParaRPr sz="2000" b="1">
              <a:latin typeface="Century Gothic"/>
              <a:ea typeface="Century Gothic"/>
              <a:cs typeface="Century Gothic"/>
              <a:sym typeface="Century Gothic"/>
            </a:endParaRPr>
          </a:p>
        </p:txBody>
      </p:sp>
      <p:sp>
        <p:nvSpPr>
          <p:cNvPr id="321" name="Google Shape;321;p34"/>
          <p:cNvSpPr txBox="1"/>
          <p:nvPr/>
        </p:nvSpPr>
        <p:spPr>
          <a:xfrm>
            <a:off x="155289" y="4725425"/>
            <a:ext cx="5136300" cy="6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entury Gothic"/>
                <a:ea typeface="Century Gothic"/>
                <a:cs typeface="Century Gothic"/>
                <a:sym typeface="Century Gothic"/>
              </a:rPr>
              <a:t>TTest=</a:t>
            </a:r>
            <a:r>
              <a:rPr lang="en-US" sz="2000">
                <a:solidFill>
                  <a:schemeClr val="dk1"/>
                </a:solidFill>
                <a:highlight>
                  <a:srgbClr val="FFFFFF"/>
                </a:highlight>
                <a:latin typeface="Courier New"/>
                <a:ea typeface="Courier New"/>
                <a:cs typeface="Courier New"/>
                <a:sym typeface="Courier New"/>
              </a:rPr>
              <a:t>pvalue=</a:t>
            </a:r>
            <a:r>
              <a:rPr lang="en-US" sz="1800">
                <a:solidFill>
                  <a:schemeClr val="dk1"/>
                </a:solidFill>
                <a:highlight>
                  <a:srgbClr val="FFFFFF"/>
                </a:highlight>
                <a:latin typeface="Courier New"/>
                <a:ea typeface="Courier New"/>
                <a:cs typeface="Courier New"/>
                <a:sym typeface="Courier New"/>
              </a:rPr>
              <a:t>1.2646103738893473e-26</a:t>
            </a:r>
            <a:endParaRPr sz="1800" b="1">
              <a:latin typeface="Century Gothic"/>
              <a:ea typeface="Century Gothic"/>
              <a:cs typeface="Century Gothic"/>
              <a:sym typeface="Century Gothic"/>
            </a:endParaRPr>
          </a:p>
          <a:p>
            <a:pPr marL="0" lvl="0" indent="0" algn="l" rtl="0">
              <a:spcBef>
                <a:spcPts val="0"/>
              </a:spcBef>
              <a:spcAft>
                <a:spcPts val="0"/>
              </a:spcAft>
              <a:buNone/>
            </a:pPr>
            <a:r>
              <a:rPr lang="en-US" sz="2000" b="1">
                <a:latin typeface="Century Gothic"/>
                <a:ea typeface="Century Gothic"/>
                <a:cs typeface="Century Gothic"/>
                <a:sym typeface="Century Gothic"/>
              </a:rPr>
              <a:t>H0 can  be rejected</a:t>
            </a:r>
            <a:endParaRPr sz="2000" b="1">
              <a:latin typeface="Century Gothic"/>
              <a:ea typeface="Century Gothic"/>
              <a:cs typeface="Century Gothic"/>
              <a:sym typeface="Century Gothic"/>
            </a:endParaRPr>
          </a:p>
        </p:txBody>
      </p:sp>
      <p:sp>
        <p:nvSpPr>
          <p:cNvPr id="322" name="Google Shape;322;p34"/>
          <p:cNvSpPr txBox="1"/>
          <p:nvPr/>
        </p:nvSpPr>
        <p:spPr>
          <a:xfrm>
            <a:off x="84675" y="5416925"/>
            <a:ext cx="6053700" cy="6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entury Gothic"/>
                <a:ea typeface="Century Gothic"/>
                <a:cs typeface="Century Gothic"/>
                <a:sym typeface="Century Gothic"/>
              </a:rPr>
              <a:t>MannWhitney=</a:t>
            </a:r>
            <a:r>
              <a:rPr lang="en-US" sz="1800">
                <a:solidFill>
                  <a:schemeClr val="dk1"/>
                </a:solidFill>
                <a:highlight>
                  <a:srgbClr val="FFFFFF"/>
                </a:highlight>
                <a:latin typeface="Courier New"/>
                <a:ea typeface="Courier New"/>
                <a:cs typeface="Courier New"/>
                <a:sym typeface="Courier New"/>
              </a:rPr>
              <a:t>pvalue=1.6344830190455893e-13</a:t>
            </a:r>
            <a:r>
              <a:rPr lang="en-US" sz="1800" b="1">
                <a:latin typeface="Century Gothic"/>
                <a:ea typeface="Century Gothic"/>
                <a:cs typeface="Century Gothic"/>
                <a:sym typeface="Century Gothic"/>
              </a:rPr>
              <a:t> </a:t>
            </a:r>
            <a:endParaRPr sz="1800" b="1">
              <a:latin typeface="Century Gothic"/>
              <a:ea typeface="Century Gothic"/>
              <a:cs typeface="Century Gothic"/>
              <a:sym typeface="Century Gothic"/>
            </a:endParaRPr>
          </a:p>
          <a:p>
            <a:pPr marL="0" lvl="0" indent="0" algn="l" rtl="0">
              <a:spcBef>
                <a:spcPts val="0"/>
              </a:spcBef>
              <a:spcAft>
                <a:spcPts val="0"/>
              </a:spcAft>
              <a:buNone/>
            </a:pPr>
            <a:r>
              <a:rPr lang="en-US" sz="2000" b="1">
                <a:latin typeface="Century Gothic"/>
                <a:ea typeface="Century Gothic"/>
                <a:cs typeface="Century Gothic"/>
                <a:sym typeface="Century Gothic"/>
              </a:rPr>
              <a:t>H0 can be rejected</a:t>
            </a:r>
            <a:endParaRPr sz="2000" b="1">
              <a:latin typeface="Century Gothic"/>
              <a:ea typeface="Century Gothic"/>
              <a:cs typeface="Century Gothic"/>
              <a:sym typeface="Century Gothic"/>
            </a:endParaRPr>
          </a:p>
        </p:txBody>
      </p:sp>
      <p:sp>
        <p:nvSpPr>
          <p:cNvPr id="323" name="Google Shape;323;p34"/>
          <p:cNvSpPr txBox="1"/>
          <p:nvPr/>
        </p:nvSpPr>
        <p:spPr>
          <a:xfrm>
            <a:off x="6479901" y="4725425"/>
            <a:ext cx="5360400" cy="6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entury Gothic"/>
                <a:ea typeface="Century Gothic"/>
                <a:cs typeface="Century Gothic"/>
                <a:sym typeface="Century Gothic"/>
              </a:rPr>
              <a:t>TTest=</a:t>
            </a:r>
            <a:r>
              <a:rPr lang="en-US" sz="2000">
                <a:solidFill>
                  <a:schemeClr val="dk1"/>
                </a:solidFill>
                <a:highlight>
                  <a:srgbClr val="FFFFFF"/>
                </a:highlight>
                <a:latin typeface="Courier New"/>
                <a:ea typeface="Courier New"/>
                <a:cs typeface="Courier New"/>
                <a:sym typeface="Courier New"/>
              </a:rPr>
              <a:t>pvalue=</a:t>
            </a:r>
            <a:r>
              <a:rPr lang="en-US" sz="1800">
                <a:solidFill>
                  <a:schemeClr val="dk1"/>
                </a:solidFill>
                <a:highlight>
                  <a:srgbClr val="FFFFFF"/>
                </a:highlight>
                <a:latin typeface="Courier New"/>
                <a:ea typeface="Courier New"/>
                <a:cs typeface="Courier New"/>
                <a:sym typeface="Courier New"/>
              </a:rPr>
              <a:t>2.0737499259476036e-15</a:t>
            </a:r>
            <a:endParaRPr sz="18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2000" b="1">
                <a:latin typeface="Century Gothic"/>
                <a:ea typeface="Century Gothic"/>
                <a:cs typeface="Century Gothic"/>
                <a:sym typeface="Century Gothic"/>
              </a:rPr>
              <a:t>H0 can be rejected</a:t>
            </a:r>
            <a:endParaRPr sz="2000" b="1">
              <a:latin typeface="Century Gothic"/>
              <a:ea typeface="Century Gothic"/>
              <a:cs typeface="Century Gothic"/>
              <a:sym typeface="Century Gothic"/>
            </a:endParaRPr>
          </a:p>
        </p:txBody>
      </p:sp>
      <p:sp>
        <p:nvSpPr>
          <p:cNvPr id="324" name="Google Shape;324;p34"/>
          <p:cNvSpPr txBox="1"/>
          <p:nvPr/>
        </p:nvSpPr>
        <p:spPr>
          <a:xfrm>
            <a:off x="6409264" y="5416925"/>
            <a:ext cx="5545800" cy="6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entury Gothic"/>
                <a:ea typeface="Century Gothic"/>
                <a:cs typeface="Century Gothic"/>
                <a:sym typeface="Century Gothic"/>
              </a:rPr>
              <a:t>MannWhitney=</a:t>
            </a:r>
            <a:r>
              <a:rPr lang="en-US" sz="2000">
                <a:solidFill>
                  <a:schemeClr val="dk1"/>
                </a:solidFill>
                <a:highlight>
                  <a:srgbClr val="FFFFFF"/>
                </a:highlight>
                <a:latin typeface="Courier New"/>
                <a:ea typeface="Courier New"/>
                <a:cs typeface="Courier New"/>
                <a:sym typeface="Courier New"/>
              </a:rPr>
              <a:t>1.7195511991664829e-09</a:t>
            </a:r>
            <a:endParaRPr sz="2000" b="1">
              <a:latin typeface="Century Gothic"/>
              <a:ea typeface="Century Gothic"/>
              <a:cs typeface="Century Gothic"/>
              <a:sym typeface="Century Gothic"/>
            </a:endParaRPr>
          </a:p>
          <a:p>
            <a:pPr marL="0" lvl="0" indent="0" algn="l" rtl="0">
              <a:spcBef>
                <a:spcPts val="0"/>
              </a:spcBef>
              <a:spcAft>
                <a:spcPts val="0"/>
              </a:spcAft>
              <a:buNone/>
            </a:pPr>
            <a:r>
              <a:rPr lang="en-US" sz="2000" b="1">
                <a:latin typeface="Century Gothic"/>
                <a:ea typeface="Century Gothic"/>
                <a:cs typeface="Century Gothic"/>
                <a:sym typeface="Century Gothic"/>
              </a:rPr>
              <a:t>H0 can be rejected</a:t>
            </a:r>
            <a:endParaRPr sz="2000" b="1">
              <a:latin typeface="Century Gothic"/>
              <a:ea typeface="Century Gothic"/>
              <a:cs typeface="Century Gothic"/>
              <a:sym typeface="Century Gothic"/>
            </a:endParaRPr>
          </a:p>
        </p:txBody>
      </p:sp>
      <p:pic>
        <p:nvPicPr>
          <p:cNvPr id="325" name="Google Shape;325;p34"/>
          <p:cNvPicPr preferRelativeResize="0"/>
          <p:nvPr/>
        </p:nvPicPr>
        <p:blipFill>
          <a:blip r:embed="rId3">
            <a:alphaModFix/>
          </a:blip>
          <a:stretch>
            <a:fillRect/>
          </a:stretch>
        </p:blipFill>
        <p:spPr>
          <a:xfrm>
            <a:off x="537350" y="1280063"/>
            <a:ext cx="5136300" cy="2844412"/>
          </a:xfrm>
          <a:prstGeom prst="rect">
            <a:avLst/>
          </a:prstGeom>
          <a:noFill/>
          <a:ln>
            <a:noFill/>
          </a:ln>
        </p:spPr>
      </p:pic>
      <p:pic>
        <p:nvPicPr>
          <p:cNvPr id="326" name="Google Shape;326;p34"/>
          <p:cNvPicPr preferRelativeResize="0"/>
          <p:nvPr/>
        </p:nvPicPr>
        <p:blipFill>
          <a:blip r:embed="rId4">
            <a:alphaModFix/>
          </a:blip>
          <a:stretch>
            <a:fillRect/>
          </a:stretch>
        </p:blipFill>
        <p:spPr>
          <a:xfrm>
            <a:off x="6435750" y="1280075"/>
            <a:ext cx="4969525" cy="2708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5"/>
          <p:cNvSpPr txBox="1">
            <a:spLocks noGrp="1"/>
          </p:cNvSpPr>
          <p:nvPr>
            <p:ph type="title"/>
          </p:nvPr>
        </p:nvSpPr>
        <p:spPr>
          <a:xfrm>
            <a:off x="1130270" y="863074"/>
            <a:ext cx="9603300" cy="1049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80"/>
              <a:buFont typeface="Century Gothic"/>
              <a:buNone/>
            </a:pPr>
            <a:r>
              <a:rPr lang="en-US" sz="2880" b="1"/>
              <a:t>Conclusions of Analysis:</a:t>
            </a:r>
            <a:r>
              <a:rPr lang="en-US" sz="2880" b="1">
                <a:solidFill>
                  <a:schemeClr val="dk1"/>
                </a:solidFill>
              </a:rPr>
              <a:t> </a:t>
            </a:r>
            <a:br>
              <a:rPr lang="en-US" sz="2880"/>
            </a:br>
            <a:endParaRPr sz="2880"/>
          </a:p>
        </p:txBody>
      </p:sp>
      <p:sp>
        <p:nvSpPr>
          <p:cNvPr id="332" name="Google Shape;332;p35"/>
          <p:cNvSpPr txBox="1">
            <a:spLocks noGrp="1"/>
          </p:cNvSpPr>
          <p:nvPr>
            <p:ph type="body" idx="1"/>
          </p:nvPr>
        </p:nvSpPr>
        <p:spPr>
          <a:xfrm>
            <a:off x="953875" y="1327750"/>
            <a:ext cx="9779700" cy="4653600"/>
          </a:xfrm>
          <a:prstGeom prst="rect">
            <a:avLst/>
          </a:prstGeom>
          <a:noFill/>
          <a:ln>
            <a:noFill/>
          </a:ln>
        </p:spPr>
        <p:txBody>
          <a:bodyPr spcFirstLastPara="1" wrap="square" lIns="91425" tIns="45700" rIns="91425" bIns="45700" anchor="t" anchorCtr="0">
            <a:noAutofit/>
          </a:bodyPr>
          <a:lstStyle/>
          <a:p>
            <a:pPr marL="457200" lvl="0" indent="-342900" algn="l" rtl="0">
              <a:lnSpc>
                <a:spcPct val="120000"/>
              </a:lnSpc>
              <a:spcBef>
                <a:spcPts val="0"/>
              </a:spcBef>
              <a:spcAft>
                <a:spcPts val="0"/>
              </a:spcAft>
              <a:buSzPts val="1800"/>
              <a:buChar char="-"/>
            </a:pPr>
            <a:r>
              <a:rPr lang="en-US"/>
              <a:t>Data significance proven, very low p-values</a:t>
            </a:r>
            <a:endParaRPr/>
          </a:p>
          <a:p>
            <a:pPr marL="457200" lvl="0" indent="0" algn="l" rtl="0">
              <a:lnSpc>
                <a:spcPct val="120000"/>
              </a:lnSpc>
              <a:spcBef>
                <a:spcPts val="0"/>
              </a:spcBef>
              <a:spcAft>
                <a:spcPts val="0"/>
              </a:spcAft>
              <a:buNone/>
            </a:pPr>
            <a:endParaRPr/>
          </a:p>
          <a:p>
            <a:pPr marL="457200" lvl="0" indent="-342900" algn="l" rtl="0">
              <a:lnSpc>
                <a:spcPct val="120000"/>
              </a:lnSpc>
              <a:spcBef>
                <a:spcPts val="0"/>
              </a:spcBef>
              <a:spcAft>
                <a:spcPts val="0"/>
              </a:spcAft>
              <a:buSzPts val="1800"/>
              <a:buChar char="-"/>
            </a:pPr>
            <a:r>
              <a:rPr lang="en-US"/>
              <a:t>Graphical test can be misleading, thus:</a:t>
            </a:r>
            <a:endParaRPr/>
          </a:p>
          <a:p>
            <a:pPr marL="457200" lvl="0" indent="0" algn="l" rtl="0">
              <a:lnSpc>
                <a:spcPct val="120000"/>
              </a:lnSpc>
              <a:spcBef>
                <a:spcPts val="0"/>
              </a:spcBef>
              <a:spcAft>
                <a:spcPts val="0"/>
              </a:spcAft>
              <a:buNone/>
            </a:pPr>
            <a:endParaRPr/>
          </a:p>
          <a:p>
            <a:pPr marL="457200" lvl="0" indent="-342900" algn="l" rtl="0">
              <a:lnSpc>
                <a:spcPct val="120000"/>
              </a:lnSpc>
              <a:spcBef>
                <a:spcPts val="0"/>
              </a:spcBef>
              <a:spcAft>
                <a:spcPts val="0"/>
              </a:spcAft>
              <a:buSzPts val="1800"/>
              <a:buChar char="-"/>
            </a:pPr>
            <a:r>
              <a:rPr lang="en-US"/>
              <a:t>Strong positive correlation between selected variables (2nd round)</a:t>
            </a:r>
            <a:endParaRPr/>
          </a:p>
          <a:p>
            <a:pPr marL="457200" lvl="0" indent="0" algn="l" rtl="0">
              <a:lnSpc>
                <a:spcPct val="120000"/>
              </a:lnSpc>
              <a:spcBef>
                <a:spcPts val="0"/>
              </a:spcBef>
              <a:spcAft>
                <a:spcPts val="0"/>
              </a:spcAft>
              <a:buNone/>
            </a:pPr>
            <a:endParaRPr/>
          </a:p>
          <a:p>
            <a:pPr marL="457200" lvl="0" indent="-342900" algn="l" rtl="0">
              <a:lnSpc>
                <a:spcPct val="120000"/>
              </a:lnSpc>
              <a:spcBef>
                <a:spcPts val="0"/>
              </a:spcBef>
              <a:spcAft>
                <a:spcPts val="0"/>
              </a:spcAft>
              <a:buSzPts val="1800"/>
              <a:buChar char="-"/>
            </a:pPr>
            <a:r>
              <a:rPr lang="en-US"/>
              <a:t>Other external factors can also impact delinquency trends (need to further analyze)</a:t>
            </a:r>
            <a:endParaRPr/>
          </a:p>
          <a:p>
            <a:pPr marL="0" lvl="0" indent="0" algn="l" rtl="0">
              <a:lnSpc>
                <a:spcPct val="120000"/>
              </a:lnSpc>
              <a:spcBef>
                <a:spcPts val="0"/>
              </a:spcBef>
              <a:spcAft>
                <a:spcPts val="0"/>
              </a:spcAft>
              <a:buNone/>
            </a:pPr>
            <a:endParaRPr/>
          </a:p>
          <a:p>
            <a:pPr marL="457200" lvl="0" indent="-342900" algn="l" rtl="0">
              <a:lnSpc>
                <a:spcPct val="120000"/>
              </a:lnSpc>
              <a:spcBef>
                <a:spcPts val="0"/>
              </a:spcBef>
              <a:spcAft>
                <a:spcPts val="0"/>
              </a:spcAft>
              <a:buSzPts val="1800"/>
              <a:buChar char="-"/>
            </a:pPr>
            <a:r>
              <a:rPr lang="en-US"/>
              <a:t>Our project can be useful to compare mortgage credit portfolios against the market and other public metrics to provide a model to predict what to expect in the future about portfolio performance and establish additional policies for insurance companies to consider during pricing.</a:t>
            </a:r>
            <a:endParaRPr/>
          </a:p>
        </p:txBody>
      </p:sp>
      <p:sp>
        <p:nvSpPr>
          <p:cNvPr id="333" name="Google Shape;333;p35"/>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6"/>
          <p:cNvSpPr txBox="1">
            <a:spLocks noGrp="1"/>
          </p:cNvSpPr>
          <p:nvPr>
            <p:ph type="title"/>
          </p:nvPr>
        </p:nvSpPr>
        <p:spPr>
          <a:xfrm>
            <a:off x="1130270" y="953324"/>
            <a:ext cx="9603300" cy="1049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Key Takeaways</a:t>
            </a:r>
            <a:endParaRPr/>
          </a:p>
        </p:txBody>
      </p:sp>
      <p:sp>
        <p:nvSpPr>
          <p:cNvPr id="340" name="Google Shape;340;p36"/>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
        <p:nvSpPr>
          <p:cNvPr id="341" name="Google Shape;341;p36"/>
          <p:cNvSpPr txBox="1"/>
          <p:nvPr/>
        </p:nvSpPr>
        <p:spPr>
          <a:xfrm>
            <a:off x="1068250" y="1579050"/>
            <a:ext cx="9468000" cy="4041300"/>
          </a:xfrm>
          <a:prstGeom prst="rect">
            <a:avLst/>
          </a:prstGeom>
          <a:noFill/>
          <a:ln>
            <a:noFill/>
          </a:ln>
        </p:spPr>
        <p:txBody>
          <a:bodyPr spcFirstLastPara="1" wrap="square" lIns="91425" tIns="91425" rIns="91425" bIns="91425" anchor="ctr" anchorCtr="0">
            <a:noAutofit/>
          </a:bodyPr>
          <a:lstStyle/>
          <a:p>
            <a:pPr marL="457200" lvl="0" indent="-342900" algn="l" rtl="0">
              <a:lnSpc>
                <a:spcPct val="120000"/>
              </a:lnSpc>
              <a:spcBef>
                <a:spcPts val="1000"/>
              </a:spcBef>
              <a:spcAft>
                <a:spcPts val="0"/>
              </a:spcAft>
              <a:buSzPts val="1800"/>
              <a:buFont typeface="Times New Roman"/>
              <a:buChar char="-"/>
            </a:pPr>
            <a:r>
              <a:rPr lang="en-US" sz="1800">
                <a:latin typeface="Montserrat"/>
                <a:ea typeface="Montserrat"/>
                <a:cs typeface="Montserrat"/>
                <a:sym typeface="Montserrat"/>
              </a:rPr>
              <a:t>Data Analysis Paradigm and “Clear” path on what needs to be done as a blueprint to be more effective</a:t>
            </a:r>
            <a:endParaRPr sz="1800">
              <a:latin typeface="Montserrat"/>
              <a:ea typeface="Montserrat"/>
              <a:cs typeface="Montserrat"/>
              <a:sym typeface="Montserrat"/>
            </a:endParaRPr>
          </a:p>
          <a:p>
            <a:pPr marL="457200" lvl="0" indent="-342900" algn="l" rtl="0">
              <a:lnSpc>
                <a:spcPct val="120000"/>
              </a:lnSpc>
              <a:spcBef>
                <a:spcPts val="1000"/>
              </a:spcBef>
              <a:spcAft>
                <a:spcPts val="0"/>
              </a:spcAft>
              <a:buSzPts val="1800"/>
              <a:buFont typeface="Montserrat"/>
              <a:buChar char="-"/>
            </a:pPr>
            <a:r>
              <a:rPr lang="en-US" sz="1800">
                <a:latin typeface="Montserrat"/>
                <a:ea typeface="Montserrat"/>
                <a:cs typeface="Montserrat"/>
                <a:sym typeface="Montserrat"/>
              </a:rPr>
              <a:t>Being flexible to adjust “on the go” (not everything goes as expected)</a:t>
            </a:r>
            <a:endParaRPr sz="1800">
              <a:latin typeface="Montserrat"/>
              <a:ea typeface="Montserrat"/>
              <a:cs typeface="Montserrat"/>
              <a:sym typeface="Montserrat"/>
            </a:endParaRPr>
          </a:p>
          <a:p>
            <a:pPr marL="457200" lvl="0" indent="-342900" algn="l" rtl="0">
              <a:lnSpc>
                <a:spcPct val="120000"/>
              </a:lnSpc>
              <a:spcBef>
                <a:spcPts val="1000"/>
              </a:spcBef>
              <a:spcAft>
                <a:spcPts val="0"/>
              </a:spcAft>
              <a:buSzPts val="1800"/>
              <a:buFont typeface="Times New Roman"/>
              <a:buChar char="-"/>
            </a:pPr>
            <a:r>
              <a:rPr lang="en-US" sz="1800">
                <a:latin typeface="Montserrat"/>
                <a:ea typeface="Montserrat"/>
                <a:cs typeface="Montserrat"/>
                <a:sym typeface="Montserrat"/>
              </a:rPr>
              <a:t>Importance of data sources</a:t>
            </a:r>
            <a:endParaRPr sz="1800">
              <a:latin typeface="Montserrat"/>
              <a:ea typeface="Montserrat"/>
              <a:cs typeface="Montserrat"/>
              <a:sym typeface="Montserrat"/>
            </a:endParaRPr>
          </a:p>
          <a:p>
            <a:pPr marL="457200" lvl="0" indent="-342900" algn="l" rtl="0">
              <a:lnSpc>
                <a:spcPct val="120000"/>
              </a:lnSpc>
              <a:spcBef>
                <a:spcPts val="1000"/>
              </a:spcBef>
              <a:spcAft>
                <a:spcPts val="0"/>
              </a:spcAft>
              <a:buSzPts val="1800"/>
              <a:buFont typeface="Times New Roman"/>
              <a:buChar char="-"/>
            </a:pPr>
            <a:r>
              <a:rPr lang="en-US" sz="1800">
                <a:latin typeface="Montserrat"/>
                <a:ea typeface="Montserrat"/>
                <a:cs typeface="Montserrat"/>
                <a:sym typeface="Montserrat"/>
              </a:rPr>
              <a:t>Quality Data gathering, source, scope and extension, acknowledge limitations</a:t>
            </a:r>
            <a:endParaRPr sz="1800">
              <a:latin typeface="Montserrat"/>
              <a:ea typeface="Montserrat"/>
              <a:cs typeface="Montserrat"/>
              <a:sym typeface="Montserrat"/>
            </a:endParaRPr>
          </a:p>
          <a:p>
            <a:pPr marL="457200" lvl="0" indent="-342900" algn="l" rtl="0">
              <a:lnSpc>
                <a:spcPct val="120000"/>
              </a:lnSpc>
              <a:spcBef>
                <a:spcPts val="1000"/>
              </a:spcBef>
              <a:spcAft>
                <a:spcPts val="0"/>
              </a:spcAft>
              <a:buSzPts val="1800"/>
              <a:buFont typeface="Times New Roman"/>
              <a:buChar char="-"/>
            </a:pPr>
            <a:r>
              <a:rPr lang="en-US" sz="1800">
                <a:latin typeface="Montserrat"/>
                <a:ea typeface="Montserrat"/>
                <a:cs typeface="Montserrat"/>
                <a:sym typeface="Montserrat"/>
              </a:rPr>
              <a:t>Data processing importance</a:t>
            </a:r>
            <a:endParaRPr sz="1800">
              <a:latin typeface="Montserrat"/>
              <a:ea typeface="Montserrat"/>
              <a:cs typeface="Montserrat"/>
              <a:sym typeface="Montserrat"/>
            </a:endParaRPr>
          </a:p>
          <a:p>
            <a:pPr marL="457200" lvl="0" indent="-342900" algn="l" rtl="0">
              <a:lnSpc>
                <a:spcPct val="120000"/>
              </a:lnSpc>
              <a:spcBef>
                <a:spcPts val="1000"/>
              </a:spcBef>
              <a:spcAft>
                <a:spcPts val="0"/>
              </a:spcAft>
              <a:buSzPts val="1800"/>
              <a:buFont typeface="Times New Roman"/>
              <a:buChar char="-"/>
            </a:pPr>
            <a:r>
              <a:rPr lang="en-US" sz="1800">
                <a:latin typeface="Montserrat"/>
                <a:ea typeface="Montserrat"/>
                <a:cs typeface="Montserrat"/>
                <a:sym typeface="Montserrat"/>
              </a:rPr>
              <a:t>Results interpretation</a:t>
            </a:r>
            <a:endParaRPr sz="1800">
              <a:latin typeface="Montserrat"/>
              <a:ea typeface="Montserrat"/>
              <a:cs typeface="Montserrat"/>
              <a:sym typeface="Montserrat"/>
            </a:endParaRPr>
          </a:p>
          <a:p>
            <a:pPr marL="457200" lvl="0" indent="-342900" algn="l" rtl="0">
              <a:lnSpc>
                <a:spcPct val="120000"/>
              </a:lnSpc>
              <a:spcBef>
                <a:spcPts val="1000"/>
              </a:spcBef>
              <a:spcAft>
                <a:spcPts val="0"/>
              </a:spcAft>
              <a:buSzPts val="1800"/>
              <a:buFont typeface="Montserrat"/>
              <a:buChar char="-"/>
            </a:pPr>
            <a:r>
              <a:rPr lang="en-US" sz="1800">
                <a:latin typeface="Montserrat"/>
                <a:ea typeface="Montserrat"/>
                <a:cs typeface="Montserrat"/>
                <a:sym typeface="Montserrat"/>
              </a:rPr>
              <a:t>Team work for faster and more powerful analysis!!</a:t>
            </a:r>
            <a:endParaRPr sz="1800">
              <a:uFill>
                <a:noFill/>
              </a:uFill>
              <a:latin typeface="Montserrat"/>
              <a:ea typeface="Montserrat"/>
              <a:cs typeface="Montserrat"/>
              <a:sym typeface="Montserrat"/>
              <a:hlinkClick r:id="rId3"/>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7"/>
          <p:cNvSpPr txBox="1">
            <a:spLocks noGrp="1"/>
          </p:cNvSpPr>
          <p:nvPr>
            <p:ph type="title"/>
          </p:nvPr>
        </p:nvSpPr>
        <p:spPr>
          <a:xfrm>
            <a:off x="1130270" y="953324"/>
            <a:ext cx="9603275" cy="104923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Century Gothic"/>
              <a:buNone/>
            </a:pPr>
            <a:r>
              <a:rPr lang="en-US"/>
              <a:t>REFERENCES </a:t>
            </a:r>
            <a:endParaRPr/>
          </a:p>
        </p:txBody>
      </p:sp>
      <p:sp>
        <p:nvSpPr>
          <p:cNvPr id="347" name="Google Shape;347;p37"/>
          <p:cNvSpPr txBox="1">
            <a:spLocks noGrp="1"/>
          </p:cNvSpPr>
          <p:nvPr>
            <p:ph type="body" idx="1"/>
          </p:nvPr>
        </p:nvSpPr>
        <p:spPr>
          <a:xfrm>
            <a:off x="1130275" y="1458875"/>
            <a:ext cx="7635600" cy="4007400"/>
          </a:xfrm>
          <a:prstGeom prst="rect">
            <a:avLst/>
          </a:prstGeom>
          <a:noFill/>
          <a:ln>
            <a:noFill/>
          </a:ln>
        </p:spPr>
        <p:txBody>
          <a:bodyPr spcFirstLastPara="1" wrap="square" lIns="91425" tIns="45700" rIns="91425" bIns="45700" anchor="t" anchorCtr="0">
            <a:noAutofit/>
          </a:bodyPr>
          <a:lstStyle/>
          <a:p>
            <a:pPr marL="228600" lvl="0" indent="-228600" algn="l" rtl="0">
              <a:lnSpc>
                <a:spcPct val="120000"/>
              </a:lnSpc>
              <a:spcBef>
                <a:spcPts val="0"/>
              </a:spcBef>
              <a:spcAft>
                <a:spcPts val="0"/>
              </a:spcAft>
              <a:buSzPts val="2000"/>
              <a:buChar char="•"/>
            </a:pPr>
            <a:r>
              <a:rPr lang="en-US" u="sng">
                <a:solidFill>
                  <a:schemeClr val="hlink"/>
                </a:solidFill>
                <a:hlinkClick r:id="rId3"/>
              </a:rPr>
              <a:t>https://www.genworth.com/</a:t>
            </a:r>
            <a:endParaRPr/>
          </a:p>
          <a:p>
            <a:pPr marL="228600" lvl="0" indent="-228600" algn="l" rtl="0">
              <a:lnSpc>
                <a:spcPct val="120000"/>
              </a:lnSpc>
              <a:spcBef>
                <a:spcPts val="1000"/>
              </a:spcBef>
              <a:spcAft>
                <a:spcPts val="0"/>
              </a:spcAft>
              <a:buSzPts val="2000"/>
              <a:buChar char="•"/>
            </a:pPr>
            <a:r>
              <a:rPr lang="en-US" u="sng">
                <a:solidFill>
                  <a:schemeClr val="hlink"/>
                </a:solidFill>
                <a:hlinkClick r:id="rId4"/>
              </a:rPr>
              <a:t>https://www.inegi.org.mx/servicios/api_indicadores.html#indicadorI</a:t>
            </a:r>
            <a:endParaRPr/>
          </a:p>
          <a:p>
            <a:pPr marL="228600" lvl="0" indent="-215900" algn="l" rtl="0">
              <a:lnSpc>
                <a:spcPct val="120000"/>
              </a:lnSpc>
              <a:spcBef>
                <a:spcPts val="1000"/>
              </a:spcBef>
              <a:spcAft>
                <a:spcPts val="0"/>
              </a:spcAft>
              <a:buSzPts val="1800"/>
              <a:buChar char="•"/>
            </a:pPr>
            <a:r>
              <a:rPr lang="en-US" u="sng">
                <a:solidFill>
                  <a:schemeClr val="hlink"/>
                </a:solidFill>
                <a:hlinkClick r:id="rId5"/>
              </a:rPr>
              <a:t>https://portafoliodeinformacion.cnbv.gob.mx/bm1/Paginas/infosituacion.aspx</a:t>
            </a:r>
            <a:endParaRPr/>
          </a:p>
          <a:p>
            <a:pPr marL="0" lvl="0" indent="0" algn="l" rtl="0">
              <a:lnSpc>
                <a:spcPct val="100000"/>
              </a:lnSpc>
              <a:spcBef>
                <a:spcPts val="0"/>
              </a:spcBef>
              <a:spcAft>
                <a:spcPts val="0"/>
              </a:spcAft>
              <a:buNone/>
            </a:pPr>
            <a:endParaRPr sz="1350">
              <a:solidFill>
                <a:srgbClr val="000000"/>
              </a:solidFill>
              <a:highlight>
                <a:srgbClr val="FFFFFF"/>
              </a:highlight>
              <a:latin typeface="Montserrat"/>
              <a:ea typeface="Montserrat"/>
              <a:cs typeface="Montserrat"/>
              <a:sym typeface="Montserrat"/>
            </a:endParaRPr>
          </a:p>
          <a:p>
            <a:pPr marL="228600" lvl="0" indent="-228600" algn="l" rtl="0">
              <a:lnSpc>
                <a:spcPct val="100000"/>
              </a:lnSpc>
              <a:spcBef>
                <a:spcPts val="0"/>
              </a:spcBef>
              <a:spcAft>
                <a:spcPts val="0"/>
              </a:spcAft>
              <a:buSzPts val="1800"/>
              <a:buChar char="•"/>
            </a:pPr>
            <a:r>
              <a:rPr lang="en-US" sz="1100" u="sng">
                <a:solidFill>
                  <a:schemeClr val="hlink"/>
                </a:solidFill>
                <a:latin typeface="Arial"/>
                <a:ea typeface="Arial"/>
                <a:cs typeface="Arial"/>
                <a:sym typeface="Arial"/>
                <a:hlinkClick r:id="rId6"/>
              </a:rPr>
              <a:t>https://www.britannica.com/science/statistics/Residual-analysis</a:t>
            </a:r>
            <a:r>
              <a:rPr lang="en-US" sz="1350">
                <a:solidFill>
                  <a:srgbClr val="000000"/>
                </a:solidFill>
                <a:highlight>
                  <a:srgbClr val="FFFFFF"/>
                </a:highlight>
                <a:latin typeface="Montserrat"/>
                <a:ea typeface="Montserrat"/>
                <a:cs typeface="Montserrat"/>
                <a:sym typeface="Montserrat"/>
              </a:rPr>
              <a:t> </a:t>
            </a:r>
            <a:endParaRPr sz="1350">
              <a:solidFill>
                <a:srgbClr val="000000"/>
              </a:solidFill>
              <a:highlight>
                <a:srgbClr val="FFFFFF"/>
              </a:highlight>
              <a:latin typeface="Montserrat"/>
              <a:ea typeface="Montserrat"/>
              <a:cs typeface="Montserrat"/>
              <a:sym typeface="Montserrat"/>
            </a:endParaRPr>
          </a:p>
          <a:p>
            <a:pPr marL="228600" lvl="0" indent="0" algn="l" rtl="0">
              <a:lnSpc>
                <a:spcPct val="100000"/>
              </a:lnSpc>
              <a:spcBef>
                <a:spcPts val="0"/>
              </a:spcBef>
              <a:spcAft>
                <a:spcPts val="0"/>
              </a:spcAft>
              <a:buNone/>
            </a:pPr>
            <a:r>
              <a:rPr lang="en-US" sz="1350">
                <a:highlight>
                  <a:schemeClr val="lt1"/>
                </a:highlight>
                <a:latin typeface="Montserrat"/>
                <a:ea typeface="Montserrat"/>
                <a:cs typeface="Montserrat"/>
                <a:sym typeface="Montserrat"/>
              </a:rPr>
              <a:t>Neither regression nor correlation analyses can be interpreted as establishing cause-and-effect relationships. They can indicate only how or to what extent variables are associated with each other. The correlation coefficient measures only the degree of linear association between two variables. Any conclusions about a cause-and-effect relationship must be based on the judgment of the analyst</a:t>
            </a:r>
            <a:endParaRPr sz="1350">
              <a:solidFill>
                <a:srgbClr val="000000"/>
              </a:solidFill>
              <a:highlight>
                <a:srgbClr val="FFFFFF"/>
              </a:highlight>
              <a:latin typeface="Montserrat"/>
              <a:ea typeface="Montserrat"/>
              <a:cs typeface="Montserrat"/>
              <a:sym typeface="Montserrat"/>
            </a:endParaRPr>
          </a:p>
          <a:p>
            <a:pPr marL="228600" lvl="0" indent="-228600" algn="l" rtl="0">
              <a:lnSpc>
                <a:spcPct val="100000"/>
              </a:lnSpc>
              <a:spcBef>
                <a:spcPts val="0"/>
              </a:spcBef>
              <a:spcAft>
                <a:spcPts val="0"/>
              </a:spcAft>
              <a:buSzPts val="1800"/>
              <a:buChar char="•"/>
            </a:pPr>
            <a:r>
              <a:rPr lang="en-US" sz="1100" u="sng">
                <a:solidFill>
                  <a:schemeClr val="hlink"/>
                </a:solidFill>
                <a:latin typeface="Arial"/>
                <a:ea typeface="Arial"/>
                <a:cs typeface="Arial"/>
                <a:sym typeface="Arial"/>
                <a:hlinkClick r:id="rId7"/>
              </a:rPr>
              <a:t>https://www.ncbi.nlm.nih.gov/pmc/articles/PMC3576830/</a:t>
            </a:r>
            <a:endParaRPr sz="1350">
              <a:solidFill>
                <a:srgbClr val="000000"/>
              </a:solidFill>
              <a:highlight>
                <a:srgbClr val="FFFFFF"/>
              </a:highlight>
              <a:latin typeface="Montserrat"/>
              <a:ea typeface="Montserrat"/>
              <a:cs typeface="Montserrat"/>
              <a:sym typeface="Montserrat"/>
            </a:endParaRPr>
          </a:p>
          <a:p>
            <a:pPr marL="228600" lvl="0" indent="0" algn="l" rtl="0">
              <a:lnSpc>
                <a:spcPct val="100000"/>
              </a:lnSpc>
              <a:spcBef>
                <a:spcPts val="0"/>
              </a:spcBef>
              <a:spcAft>
                <a:spcPts val="0"/>
              </a:spcAft>
              <a:buNone/>
            </a:pPr>
            <a:endParaRPr/>
          </a:p>
          <a:p>
            <a:pPr marL="0" lvl="0" indent="0" algn="l" rtl="0">
              <a:lnSpc>
                <a:spcPct val="120000"/>
              </a:lnSpc>
              <a:spcBef>
                <a:spcPts val="1000"/>
              </a:spcBef>
              <a:spcAft>
                <a:spcPts val="0"/>
              </a:spcAft>
              <a:buSzPts val="2000"/>
              <a:buNone/>
            </a:pPr>
            <a:endParaRPr/>
          </a:p>
        </p:txBody>
      </p:sp>
      <p:sp>
        <p:nvSpPr>
          <p:cNvPr id="348" name="Google Shape;348;p37"/>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graphicFrame>
        <p:nvGraphicFramePr>
          <p:cNvPr id="349" name="Google Shape;349;p37"/>
          <p:cNvGraphicFramePr/>
          <p:nvPr/>
        </p:nvGraphicFramePr>
        <p:xfrm>
          <a:off x="8609025" y="1551700"/>
          <a:ext cx="3000000" cy="3000000"/>
        </p:xfrm>
        <a:graphic>
          <a:graphicData uri="http://schemas.openxmlformats.org/drawingml/2006/table">
            <a:tbl>
              <a:tblPr>
                <a:noFill/>
                <a:tableStyleId>{8215FA43-82D9-4C65-B809-2A3BEE8D7222}</a:tableStyleId>
              </a:tblPr>
              <a:tblGrid>
                <a:gridCol w="1524000">
                  <a:extLst>
                    <a:ext uri="{9D8B030D-6E8A-4147-A177-3AD203B41FA5}">
                      <a16:colId xmlns:a16="http://schemas.microsoft.com/office/drawing/2014/main" val="20000"/>
                    </a:ext>
                  </a:extLst>
                </a:gridCol>
                <a:gridCol w="952500">
                  <a:extLst>
                    <a:ext uri="{9D8B030D-6E8A-4147-A177-3AD203B41FA5}">
                      <a16:colId xmlns:a16="http://schemas.microsoft.com/office/drawing/2014/main" val="20001"/>
                    </a:ext>
                  </a:extLst>
                </a:gridCol>
                <a:gridCol w="952500">
                  <a:extLst>
                    <a:ext uri="{9D8B030D-6E8A-4147-A177-3AD203B41FA5}">
                      <a16:colId xmlns:a16="http://schemas.microsoft.com/office/drawing/2014/main" val="20002"/>
                    </a:ext>
                  </a:extLst>
                </a:gridCol>
              </a:tblGrid>
              <a:tr h="228600">
                <a:tc>
                  <a:txBody>
                    <a:bodyPr/>
                    <a:lstStyle/>
                    <a:p>
                      <a:pPr marL="0" lvl="0" indent="0" algn="l" rtl="0">
                        <a:lnSpc>
                          <a:spcPct val="163636"/>
                        </a:lnSpc>
                        <a:spcBef>
                          <a:spcPts val="0"/>
                        </a:spcBef>
                        <a:spcAft>
                          <a:spcPts val="0"/>
                        </a:spcAft>
                        <a:buNone/>
                      </a:pPr>
                      <a:r>
                        <a:rPr lang="en-US"/>
                        <a:t> </a:t>
                      </a:r>
                      <a:endParaRPr/>
                    </a:p>
                  </a:txBody>
                  <a:tcPr marL="91425" marR="91425" marT="91425" marB="91425"/>
                </a:tc>
                <a:tc gridSpan="2">
                  <a:txBody>
                    <a:bodyPr/>
                    <a:lstStyle/>
                    <a:p>
                      <a:pPr marL="0" lvl="0" indent="0" algn="ctr" rtl="0">
                        <a:lnSpc>
                          <a:spcPct val="163636"/>
                        </a:lnSpc>
                        <a:spcBef>
                          <a:spcPts val="0"/>
                        </a:spcBef>
                        <a:spcAft>
                          <a:spcPts val="0"/>
                        </a:spcAft>
                        <a:buNone/>
                      </a:pPr>
                      <a:r>
                        <a:rPr lang="en-US" sz="1100"/>
                        <a:t>Coefficient, </a:t>
                      </a:r>
                      <a:r>
                        <a:rPr lang="en-US" sz="1100" i="1"/>
                        <a:t>r</a:t>
                      </a:r>
                      <a:endParaRPr sz="1100" i="1"/>
                    </a:p>
                  </a:txBody>
                  <a:tcPr marL="91425" marR="91425" marT="91425" marB="91425">
                    <a:lnB w="9525" cap="flat" cmpd="sng">
                      <a:solidFill>
                        <a:srgbClr val="80808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47650">
                <a:tc>
                  <a:txBody>
                    <a:bodyPr/>
                    <a:lstStyle/>
                    <a:p>
                      <a:pPr marL="0" lvl="0" indent="0" algn="l" rtl="0">
                        <a:lnSpc>
                          <a:spcPct val="163636"/>
                        </a:lnSpc>
                        <a:spcBef>
                          <a:spcPts val="0"/>
                        </a:spcBef>
                        <a:spcAft>
                          <a:spcPts val="0"/>
                        </a:spcAft>
                        <a:buNone/>
                      </a:pPr>
                      <a:r>
                        <a:rPr lang="en-US"/>
                        <a:t>Strength of Association</a:t>
                      </a:r>
                      <a:endParaRPr/>
                    </a:p>
                  </a:txBody>
                  <a:tcPr marL="91425" marR="91425" marT="91425" marB="91425">
                    <a:lnB w="9525" cap="flat" cmpd="sng">
                      <a:solidFill>
                        <a:srgbClr val="808080"/>
                      </a:solidFill>
                      <a:prstDash val="solid"/>
                      <a:round/>
                      <a:headEnd type="none" w="sm" len="sm"/>
                      <a:tailEnd type="none" w="sm" len="sm"/>
                    </a:lnB>
                  </a:tcPr>
                </a:tc>
                <a:tc>
                  <a:txBody>
                    <a:bodyPr/>
                    <a:lstStyle/>
                    <a:p>
                      <a:pPr marL="0" lvl="0" indent="0" algn="l" rtl="0">
                        <a:lnSpc>
                          <a:spcPct val="163636"/>
                        </a:lnSpc>
                        <a:spcBef>
                          <a:spcPts val="0"/>
                        </a:spcBef>
                        <a:spcAft>
                          <a:spcPts val="0"/>
                        </a:spcAft>
                        <a:buNone/>
                      </a:pPr>
                      <a:r>
                        <a:rPr lang="en-US"/>
                        <a:t>Positive</a:t>
                      </a:r>
                      <a:endParaRPr/>
                    </a:p>
                  </a:txBody>
                  <a:tcPr marL="91425" marR="91425" marT="91425" marB="91425">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l" rtl="0">
                        <a:lnSpc>
                          <a:spcPct val="163636"/>
                        </a:lnSpc>
                        <a:spcBef>
                          <a:spcPts val="0"/>
                        </a:spcBef>
                        <a:spcAft>
                          <a:spcPts val="0"/>
                        </a:spcAft>
                        <a:buNone/>
                      </a:pPr>
                      <a:r>
                        <a:rPr lang="en-US"/>
                        <a:t>Negative</a:t>
                      </a:r>
                      <a:endParaRPr/>
                    </a:p>
                  </a:txBody>
                  <a:tcPr marL="91425" marR="91425" marT="91425" marB="91425">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1"/>
                  </a:ext>
                </a:extLst>
              </a:tr>
              <a:tr h="228600">
                <a:tc>
                  <a:txBody>
                    <a:bodyPr/>
                    <a:lstStyle/>
                    <a:p>
                      <a:pPr marL="0" lvl="0" indent="0" algn="l" rtl="0">
                        <a:lnSpc>
                          <a:spcPct val="163636"/>
                        </a:lnSpc>
                        <a:spcBef>
                          <a:spcPts val="0"/>
                        </a:spcBef>
                        <a:spcAft>
                          <a:spcPts val="0"/>
                        </a:spcAft>
                        <a:buNone/>
                      </a:pPr>
                      <a:r>
                        <a:rPr lang="en-US"/>
                        <a:t>Small</a:t>
                      </a:r>
                      <a:endParaRPr/>
                    </a:p>
                  </a:txBody>
                  <a:tcPr marL="91425" marR="91425" marT="91425" marB="91425">
                    <a:lnT w="9525" cap="flat" cmpd="sng">
                      <a:solidFill>
                        <a:srgbClr val="808080"/>
                      </a:solidFill>
                      <a:prstDash val="solid"/>
                      <a:round/>
                      <a:headEnd type="none" w="sm" len="sm"/>
                      <a:tailEnd type="none" w="sm" len="sm"/>
                    </a:lnT>
                  </a:tcPr>
                </a:tc>
                <a:tc>
                  <a:txBody>
                    <a:bodyPr/>
                    <a:lstStyle/>
                    <a:p>
                      <a:pPr marL="0" lvl="0" indent="0" algn="l" rtl="0">
                        <a:lnSpc>
                          <a:spcPct val="163636"/>
                        </a:lnSpc>
                        <a:spcBef>
                          <a:spcPts val="0"/>
                        </a:spcBef>
                        <a:spcAft>
                          <a:spcPts val="0"/>
                        </a:spcAft>
                        <a:buNone/>
                      </a:pPr>
                      <a:r>
                        <a:rPr lang="en-US"/>
                        <a:t>.1 to .3</a:t>
                      </a:r>
                      <a:endParaRPr/>
                    </a:p>
                  </a:txBody>
                  <a:tcPr marL="91425" marR="91425" marT="91425" marB="91425">
                    <a:lnT w="9525" cap="flat" cmpd="sng">
                      <a:solidFill>
                        <a:srgbClr val="808080"/>
                      </a:solidFill>
                      <a:prstDash val="solid"/>
                      <a:round/>
                      <a:headEnd type="none" w="sm" len="sm"/>
                      <a:tailEnd type="none" w="sm" len="sm"/>
                    </a:lnT>
                  </a:tcPr>
                </a:tc>
                <a:tc>
                  <a:txBody>
                    <a:bodyPr/>
                    <a:lstStyle/>
                    <a:p>
                      <a:pPr marL="0" lvl="0" indent="0" algn="l" rtl="0">
                        <a:lnSpc>
                          <a:spcPct val="163636"/>
                        </a:lnSpc>
                        <a:spcBef>
                          <a:spcPts val="0"/>
                        </a:spcBef>
                        <a:spcAft>
                          <a:spcPts val="0"/>
                        </a:spcAft>
                        <a:buNone/>
                      </a:pPr>
                      <a:r>
                        <a:rPr lang="en-US"/>
                        <a:t>-0.1 to -0.3</a:t>
                      </a:r>
                      <a:endParaRPr/>
                    </a:p>
                  </a:txBody>
                  <a:tcPr marL="91425" marR="91425" marT="91425" marB="91425">
                    <a:lnT w="9525" cap="flat" cmpd="sng">
                      <a:solidFill>
                        <a:srgbClr val="808080"/>
                      </a:solidFill>
                      <a:prstDash val="solid"/>
                      <a:round/>
                      <a:headEnd type="none" w="sm" len="sm"/>
                      <a:tailEnd type="none" w="sm" len="sm"/>
                    </a:lnT>
                  </a:tcPr>
                </a:tc>
                <a:extLst>
                  <a:ext uri="{0D108BD9-81ED-4DB2-BD59-A6C34878D82A}">
                    <a16:rowId xmlns:a16="http://schemas.microsoft.com/office/drawing/2014/main" val="10002"/>
                  </a:ext>
                </a:extLst>
              </a:tr>
              <a:tr h="228600">
                <a:tc>
                  <a:txBody>
                    <a:bodyPr/>
                    <a:lstStyle/>
                    <a:p>
                      <a:pPr marL="0" lvl="0" indent="0" algn="l" rtl="0">
                        <a:lnSpc>
                          <a:spcPct val="163636"/>
                        </a:lnSpc>
                        <a:spcBef>
                          <a:spcPts val="0"/>
                        </a:spcBef>
                        <a:spcAft>
                          <a:spcPts val="0"/>
                        </a:spcAft>
                        <a:buNone/>
                      </a:pPr>
                      <a:r>
                        <a:rPr lang="en-US"/>
                        <a:t>Medium</a:t>
                      </a:r>
                      <a:endParaRPr/>
                    </a:p>
                  </a:txBody>
                  <a:tcPr marL="91425" marR="91425" marT="91425" marB="91425"/>
                </a:tc>
                <a:tc>
                  <a:txBody>
                    <a:bodyPr/>
                    <a:lstStyle/>
                    <a:p>
                      <a:pPr marL="0" lvl="0" indent="0" algn="l" rtl="0">
                        <a:lnSpc>
                          <a:spcPct val="163636"/>
                        </a:lnSpc>
                        <a:spcBef>
                          <a:spcPts val="0"/>
                        </a:spcBef>
                        <a:spcAft>
                          <a:spcPts val="0"/>
                        </a:spcAft>
                        <a:buNone/>
                      </a:pPr>
                      <a:r>
                        <a:rPr lang="en-US"/>
                        <a:t>.3 to .5</a:t>
                      </a:r>
                      <a:endParaRPr/>
                    </a:p>
                  </a:txBody>
                  <a:tcPr marL="91425" marR="91425" marT="91425" marB="91425"/>
                </a:tc>
                <a:tc>
                  <a:txBody>
                    <a:bodyPr/>
                    <a:lstStyle/>
                    <a:p>
                      <a:pPr marL="0" lvl="0" indent="0" algn="l" rtl="0">
                        <a:lnSpc>
                          <a:spcPct val="163636"/>
                        </a:lnSpc>
                        <a:spcBef>
                          <a:spcPts val="0"/>
                        </a:spcBef>
                        <a:spcAft>
                          <a:spcPts val="0"/>
                        </a:spcAft>
                        <a:buNone/>
                      </a:pPr>
                      <a:r>
                        <a:rPr lang="en-US"/>
                        <a:t>-0.3 to -0.5</a:t>
                      </a:r>
                      <a:endParaRPr/>
                    </a:p>
                  </a:txBody>
                  <a:tcPr marL="91425" marR="91425" marT="91425" marB="91425"/>
                </a:tc>
                <a:extLst>
                  <a:ext uri="{0D108BD9-81ED-4DB2-BD59-A6C34878D82A}">
                    <a16:rowId xmlns:a16="http://schemas.microsoft.com/office/drawing/2014/main" val="10003"/>
                  </a:ext>
                </a:extLst>
              </a:tr>
              <a:tr h="228600">
                <a:tc>
                  <a:txBody>
                    <a:bodyPr/>
                    <a:lstStyle/>
                    <a:p>
                      <a:pPr marL="0" lvl="0" indent="0" algn="l" rtl="0">
                        <a:lnSpc>
                          <a:spcPct val="163636"/>
                        </a:lnSpc>
                        <a:spcBef>
                          <a:spcPts val="0"/>
                        </a:spcBef>
                        <a:spcAft>
                          <a:spcPts val="0"/>
                        </a:spcAft>
                        <a:buNone/>
                      </a:pPr>
                      <a:r>
                        <a:rPr lang="en-US"/>
                        <a:t>Large</a:t>
                      </a:r>
                      <a:endParaRPr/>
                    </a:p>
                  </a:txBody>
                  <a:tcPr marL="91425" marR="91425" marT="91425" marB="91425"/>
                </a:tc>
                <a:tc>
                  <a:txBody>
                    <a:bodyPr/>
                    <a:lstStyle/>
                    <a:p>
                      <a:pPr marL="0" lvl="0" indent="0" algn="l" rtl="0">
                        <a:lnSpc>
                          <a:spcPct val="163636"/>
                        </a:lnSpc>
                        <a:spcBef>
                          <a:spcPts val="0"/>
                        </a:spcBef>
                        <a:spcAft>
                          <a:spcPts val="0"/>
                        </a:spcAft>
                        <a:buNone/>
                      </a:pPr>
                      <a:r>
                        <a:rPr lang="en-US"/>
                        <a:t>.5 to 1.0</a:t>
                      </a:r>
                      <a:endParaRPr/>
                    </a:p>
                  </a:txBody>
                  <a:tcPr marL="91425" marR="91425" marT="91425" marB="91425"/>
                </a:tc>
                <a:tc>
                  <a:txBody>
                    <a:bodyPr/>
                    <a:lstStyle/>
                    <a:p>
                      <a:pPr marL="0" lvl="0" indent="0" algn="l" rtl="0">
                        <a:lnSpc>
                          <a:spcPct val="163636"/>
                        </a:lnSpc>
                        <a:spcBef>
                          <a:spcPts val="0"/>
                        </a:spcBef>
                        <a:spcAft>
                          <a:spcPts val="0"/>
                        </a:spcAft>
                        <a:buNone/>
                      </a:pPr>
                      <a:r>
                        <a:rPr lang="en-US"/>
                        <a:t>-0.5 to -1.0</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5"/>
          <p:cNvSpPr txBox="1">
            <a:spLocks noGrp="1"/>
          </p:cNvSpPr>
          <p:nvPr>
            <p:ph type="title"/>
          </p:nvPr>
        </p:nvSpPr>
        <p:spPr>
          <a:xfrm>
            <a:off x="168850" y="947250"/>
            <a:ext cx="11871600" cy="8055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FINDING &amp; COLLECTING THE DATA</a:t>
            </a:r>
            <a:br>
              <a:rPr lang="en-US" sz="2500"/>
            </a:br>
            <a:endParaRPr sz="2500"/>
          </a:p>
        </p:txBody>
      </p:sp>
      <p:sp>
        <p:nvSpPr>
          <p:cNvPr id="128" name="Google Shape;128;p15"/>
          <p:cNvSpPr txBox="1">
            <a:spLocks noGrp="1"/>
          </p:cNvSpPr>
          <p:nvPr>
            <p:ph type="body" idx="1"/>
          </p:nvPr>
        </p:nvSpPr>
        <p:spPr>
          <a:xfrm>
            <a:off x="90225" y="1672800"/>
            <a:ext cx="6366900" cy="4696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None/>
            </a:pPr>
            <a:r>
              <a:rPr lang="en-US" sz="3000" b="1">
                <a:solidFill>
                  <a:srgbClr val="4A86E8"/>
                </a:solidFill>
              </a:rPr>
              <a:t>Genworth</a:t>
            </a:r>
            <a:endParaRPr sz="3000" b="1">
              <a:solidFill>
                <a:srgbClr val="4A86E8"/>
              </a:solidFill>
            </a:endParaRPr>
          </a:p>
          <a:p>
            <a:pPr marL="457200" lvl="0" indent="-342900" algn="l" rtl="0">
              <a:lnSpc>
                <a:spcPct val="120000"/>
              </a:lnSpc>
              <a:spcBef>
                <a:spcPts val="0"/>
              </a:spcBef>
              <a:spcAft>
                <a:spcPts val="0"/>
              </a:spcAft>
              <a:buSzPts val="1800"/>
              <a:buChar char="-"/>
            </a:pPr>
            <a:r>
              <a:rPr lang="en-US"/>
              <a:t>Data provided directly to team by Genworth with express permission to use for project purposes</a:t>
            </a:r>
            <a:endParaRPr/>
          </a:p>
          <a:p>
            <a:pPr marL="457200" lvl="0" indent="0" algn="l" rtl="0">
              <a:lnSpc>
                <a:spcPct val="120000"/>
              </a:lnSpc>
              <a:spcBef>
                <a:spcPts val="0"/>
              </a:spcBef>
              <a:spcAft>
                <a:spcPts val="0"/>
              </a:spcAft>
              <a:buNone/>
            </a:pPr>
            <a:endParaRPr/>
          </a:p>
          <a:p>
            <a:pPr marL="457200" lvl="0" indent="-342900" algn="l" rtl="0">
              <a:lnSpc>
                <a:spcPct val="120000"/>
              </a:lnSpc>
              <a:spcBef>
                <a:spcPts val="0"/>
              </a:spcBef>
              <a:spcAft>
                <a:spcPts val="0"/>
              </a:spcAft>
              <a:buSzPts val="1800"/>
              <a:buChar char="-"/>
            </a:pPr>
            <a:r>
              <a:rPr lang="en-US"/>
              <a:t>2 x Excel files each with between 18,000 - 20,000 entries which included data used to calculate the feasibility and/or risk of mortgage reinsurance policies (“reservas”) for January 2019 &amp; February 2019</a:t>
            </a:r>
            <a:endParaRPr/>
          </a:p>
          <a:p>
            <a:pPr marL="457200" lvl="0" indent="0" algn="l" rtl="0">
              <a:lnSpc>
                <a:spcPct val="120000"/>
              </a:lnSpc>
              <a:spcBef>
                <a:spcPts val="0"/>
              </a:spcBef>
              <a:spcAft>
                <a:spcPts val="0"/>
              </a:spcAft>
              <a:buNone/>
            </a:pPr>
            <a:endParaRPr/>
          </a:p>
          <a:p>
            <a:pPr marL="457200" lvl="0" indent="0" algn="l" rtl="0">
              <a:lnSpc>
                <a:spcPct val="120000"/>
              </a:lnSpc>
              <a:spcBef>
                <a:spcPts val="0"/>
              </a:spcBef>
              <a:spcAft>
                <a:spcPts val="0"/>
              </a:spcAft>
              <a:buNone/>
            </a:pPr>
            <a:r>
              <a:rPr lang="en-US"/>
              <a:t>  </a:t>
            </a:r>
            <a:endParaRPr/>
          </a:p>
        </p:txBody>
      </p:sp>
      <p:pic>
        <p:nvPicPr>
          <p:cNvPr id="129" name="Google Shape;129;p15"/>
          <p:cNvPicPr preferRelativeResize="0"/>
          <p:nvPr/>
        </p:nvPicPr>
        <p:blipFill>
          <a:blip r:embed="rId3">
            <a:alphaModFix/>
          </a:blip>
          <a:stretch>
            <a:fillRect/>
          </a:stretch>
        </p:blipFill>
        <p:spPr>
          <a:xfrm>
            <a:off x="6457125" y="1672800"/>
            <a:ext cx="5734875" cy="4425375"/>
          </a:xfrm>
          <a:prstGeom prst="rect">
            <a:avLst/>
          </a:prstGeom>
          <a:noFill/>
          <a:ln>
            <a:noFill/>
          </a:ln>
        </p:spPr>
      </p:pic>
      <p:sp>
        <p:nvSpPr>
          <p:cNvPr id="130" name="Google Shape;130;p15"/>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6"/>
          <p:cNvSpPr txBox="1">
            <a:spLocks noGrp="1"/>
          </p:cNvSpPr>
          <p:nvPr>
            <p:ph type="title"/>
          </p:nvPr>
        </p:nvSpPr>
        <p:spPr>
          <a:xfrm>
            <a:off x="1134425" y="77350"/>
            <a:ext cx="9615000" cy="726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3200"/>
              <a:buFont typeface="Century Gothic"/>
              <a:buNone/>
            </a:pPr>
            <a:r>
              <a:rPr lang="en-US"/>
              <a:t>MOTIVATIONS FOR THE STUDY</a:t>
            </a:r>
            <a:endParaRPr/>
          </a:p>
        </p:txBody>
      </p:sp>
      <p:sp>
        <p:nvSpPr>
          <p:cNvPr id="136" name="Google Shape;136;p16"/>
          <p:cNvSpPr txBox="1">
            <a:spLocks noGrp="1"/>
          </p:cNvSpPr>
          <p:nvPr>
            <p:ph type="body" idx="2"/>
          </p:nvPr>
        </p:nvSpPr>
        <p:spPr>
          <a:xfrm>
            <a:off x="1134425" y="781950"/>
            <a:ext cx="9615000" cy="5294100"/>
          </a:xfrm>
          <a:prstGeom prst="rect">
            <a:avLst/>
          </a:prstGeom>
          <a:noFill/>
          <a:ln>
            <a:noFill/>
          </a:ln>
        </p:spPr>
        <p:txBody>
          <a:bodyPr spcFirstLastPara="1" wrap="square" lIns="91425" tIns="45700" rIns="91425" bIns="45700" anchor="t" anchorCtr="0">
            <a:noAutofit/>
          </a:bodyPr>
          <a:lstStyle/>
          <a:p>
            <a:pPr marL="228600" lvl="0" indent="0" algn="ctr" rtl="0">
              <a:lnSpc>
                <a:spcPct val="120000"/>
              </a:lnSpc>
              <a:spcBef>
                <a:spcPts val="0"/>
              </a:spcBef>
              <a:spcAft>
                <a:spcPts val="0"/>
              </a:spcAft>
              <a:buNone/>
            </a:pPr>
            <a:r>
              <a:rPr lang="en-US" b="1">
                <a:solidFill>
                  <a:srgbClr val="4A86E8"/>
                </a:solidFill>
              </a:rPr>
              <a:t>MOTIVATIONS</a:t>
            </a:r>
            <a:endParaRPr b="1">
              <a:solidFill>
                <a:srgbClr val="4A86E8"/>
              </a:solidFill>
            </a:endParaRPr>
          </a:p>
          <a:p>
            <a:pPr marL="0" lvl="0" indent="0" algn="l" rtl="0">
              <a:spcBef>
                <a:spcPts val="0"/>
              </a:spcBef>
              <a:spcAft>
                <a:spcPts val="0"/>
              </a:spcAft>
              <a:buNone/>
            </a:pPr>
            <a:r>
              <a:rPr lang="en-US" sz="1700" b="1"/>
              <a:t>PRACTICAL MOTIVATIONS:</a:t>
            </a:r>
            <a:endParaRPr sz="1700" b="1"/>
          </a:p>
          <a:p>
            <a:pPr marL="0" lvl="0" indent="0" algn="l" rtl="0">
              <a:spcBef>
                <a:spcPts val="0"/>
              </a:spcBef>
              <a:spcAft>
                <a:spcPts val="0"/>
              </a:spcAft>
              <a:buNone/>
            </a:pPr>
            <a:endParaRPr sz="1700" b="1"/>
          </a:p>
          <a:p>
            <a:pPr marL="457200" lvl="0" indent="-298450" algn="l" rtl="0">
              <a:lnSpc>
                <a:spcPct val="115000"/>
              </a:lnSpc>
              <a:spcBef>
                <a:spcPts val="0"/>
              </a:spcBef>
              <a:spcAft>
                <a:spcPts val="0"/>
              </a:spcAft>
              <a:buClr>
                <a:schemeClr val="dk1"/>
              </a:buClr>
              <a:buSzPts val="1100"/>
              <a:buChar char="●"/>
            </a:pPr>
            <a:r>
              <a:rPr lang="en-US"/>
              <a:t>It’s important for the firm to  monitor the performance of the portfolio month by month to determine the level of no payment,  also to determine in an efficient way that the client's information we receive has no errors.</a:t>
            </a:r>
            <a:endParaRPr/>
          </a:p>
          <a:p>
            <a:pPr marL="0" lvl="0" indent="0" algn="l" rtl="0">
              <a:lnSpc>
                <a:spcPct val="115000"/>
              </a:lnSpc>
              <a:spcBef>
                <a:spcPts val="1200"/>
              </a:spcBef>
              <a:spcAft>
                <a:spcPts val="0"/>
              </a:spcAft>
              <a:buClr>
                <a:schemeClr val="dk1"/>
              </a:buClr>
              <a:buSzPts val="1100"/>
              <a:buFont typeface="Arial"/>
              <a:buNone/>
            </a:pPr>
            <a:r>
              <a:rPr lang="en-US"/>
              <a:t> </a:t>
            </a:r>
            <a:endParaRPr/>
          </a:p>
          <a:p>
            <a:pPr marL="457200" marR="25400" lvl="0" indent="-298450" algn="l" rtl="0">
              <a:lnSpc>
                <a:spcPct val="115000"/>
              </a:lnSpc>
              <a:spcBef>
                <a:spcPts val="0"/>
              </a:spcBef>
              <a:spcAft>
                <a:spcPts val="0"/>
              </a:spcAft>
              <a:buClr>
                <a:schemeClr val="dk1"/>
              </a:buClr>
              <a:buSzPts val="1100"/>
              <a:buChar char="●"/>
            </a:pPr>
            <a:r>
              <a:rPr lang="en-US"/>
              <a:t>In real life the process of validation is done through excel, also the portfolio analysis cannot be done efficiently  because a large range of information cannot be handled by the same tool.</a:t>
            </a:r>
            <a:endParaRPr/>
          </a:p>
          <a:p>
            <a:pPr marL="457200" marR="25400" lvl="0" indent="0" algn="l" rtl="0">
              <a:lnSpc>
                <a:spcPct val="150000"/>
              </a:lnSpc>
              <a:spcBef>
                <a:spcPts val="1200"/>
              </a:spcBef>
              <a:spcAft>
                <a:spcPts val="0"/>
              </a:spcAft>
              <a:buNone/>
            </a:pPr>
            <a:endParaRPr/>
          </a:p>
          <a:p>
            <a:pPr marL="457200" marR="25400" lvl="0" indent="0" algn="l" rtl="0">
              <a:lnSpc>
                <a:spcPct val="150000"/>
              </a:lnSpc>
              <a:spcBef>
                <a:spcPts val="0"/>
              </a:spcBef>
              <a:spcAft>
                <a:spcPts val="0"/>
              </a:spcAft>
              <a:buNone/>
            </a:pPr>
            <a:endParaRPr sz="1800">
              <a:solidFill>
                <a:srgbClr val="222222"/>
              </a:solidFill>
              <a:highlight>
                <a:srgbClr val="F8F9FA"/>
              </a:highlight>
              <a:latin typeface="Arial"/>
              <a:ea typeface="Arial"/>
              <a:cs typeface="Arial"/>
              <a:sym typeface="Arial"/>
            </a:endParaRPr>
          </a:p>
          <a:p>
            <a:pPr marL="0" lvl="0" indent="0" algn="l" rtl="0">
              <a:spcBef>
                <a:spcPts val="0"/>
              </a:spcBef>
              <a:spcAft>
                <a:spcPts val="0"/>
              </a:spcAft>
              <a:buNone/>
            </a:pPr>
            <a:endParaRPr/>
          </a:p>
        </p:txBody>
      </p:sp>
      <p:sp>
        <p:nvSpPr>
          <p:cNvPr id="137" name="Google Shape;137;p16"/>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7"/>
          <p:cNvSpPr txBox="1">
            <a:spLocks noGrp="1"/>
          </p:cNvSpPr>
          <p:nvPr>
            <p:ph type="title"/>
          </p:nvPr>
        </p:nvSpPr>
        <p:spPr>
          <a:xfrm>
            <a:off x="219150" y="958000"/>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GW DATASET CLEANUP &amp; ANALYSIS PROCESS</a:t>
            </a:r>
            <a:br>
              <a:rPr lang="en-US" sz="2880"/>
            </a:br>
            <a:endParaRPr sz="2880"/>
          </a:p>
        </p:txBody>
      </p:sp>
      <p:sp>
        <p:nvSpPr>
          <p:cNvPr id="143" name="Google Shape;143;p17"/>
          <p:cNvSpPr txBox="1">
            <a:spLocks noGrp="1"/>
          </p:cNvSpPr>
          <p:nvPr>
            <p:ph type="body" idx="1"/>
          </p:nvPr>
        </p:nvSpPr>
        <p:spPr>
          <a:xfrm>
            <a:off x="0" y="1546900"/>
            <a:ext cx="5298300" cy="45633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r>
              <a:rPr lang="en-US" b="1">
                <a:solidFill>
                  <a:srgbClr val="4A86E8"/>
                </a:solidFill>
              </a:rPr>
              <a:t>STEP 1: GENWORTH DATA</a:t>
            </a:r>
            <a:endParaRPr b="1">
              <a:solidFill>
                <a:srgbClr val="4A86E8"/>
              </a:solidFill>
            </a:endParaRPr>
          </a:p>
          <a:p>
            <a:pPr marL="0" lvl="0" indent="0" algn="l" rtl="0">
              <a:spcBef>
                <a:spcPts val="0"/>
              </a:spcBef>
              <a:spcAft>
                <a:spcPts val="0"/>
              </a:spcAft>
              <a:buNone/>
            </a:pPr>
            <a:r>
              <a:rPr lang="en-US"/>
              <a:t>Use </a:t>
            </a:r>
            <a:r>
              <a:rPr lang="en-US" b="1"/>
              <a:t>Jupyter Notebook </a:t>
            </a:r>
            <a:r>
              <a:rPr lang="en-US"/>
              <a:t>and </a:t>
            </a:r>
            <a:r>
              <a:rPr lang="en-US" b="1"/>
              <a:t>Pandas</a:t>
            </a:r>
            <a:r>
              <a:rPr lang="en-US"/>
              <a:t> to:</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US"/>
              <a:t>Read and merge both Genworth Excel files (January &amp; February) into one consolidated file</a:t>
            </a:r>
            <a:endParaRPr/>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en-US"/>
              <a:t>Convert and save as a csv file</a:t>
            </a:r>
            <a:endParaRPr/>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en-US"/>
              <a:t>Create Data Frames to isolate and display target data from the consolidated csv</a:t>
            </a:r>
            <a:endParaRPr/>
          </a:p>
        </p:txBody>
      </p:sp>
      <p:sp>
        <p:nvSpPr>
          <p:cNvPr id="144" name="Google Shape;144;p17"/>
          <p:cNvSpPr txBox="1">
            <a:spLocks noGrp="1"/>
          </p:cNvSpPr>
          <p:nvPr>
            <p:ph type="body" idx="2"/>
          </p:nvPr>
        </p:nvSpPr>
        <p:spPr>
          <a:xfrm>
            <a:off x="6095600" y="1546900"/>
            <a:ext cx="6096300" cy="4486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145" name="Google Shape;145;p17"/>
          <p:cNvPicPr preferRelativeResize="0"/>
          <p:nvPr/>
        </p:nvPicPr>
        <p:blipFill>
          <a:blip r:embed="rId3">
            <a:alphaModFix/>
          </a:blip>
          <a:stretch>
            <a:fillRect/>
          </a:stretch>
        </p:blipFill>
        <p:spPr>
          <a:xfrm>
            <a:off x="5053275" y="1469575"/>
            <a:ext cx="7138627" cy="5439999"/>
          </a:xfrm>
          <a:prstGeom prst="rect">
            <a:avLst/>
          </a:prstGeom>
          <a:noFill/>
          <a:ln>
            <a:noFill/>
          </a:ln>
        </p:spPr>
      </p:pic>
      <p:sp>
        <p:nvSpPr>
          <p:cNvPr id="146" name="Google Shape;146;p17"/>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8"/>
          <p:cNvSpPr txBox="1">
            <a:spLocks noGrp="1"/>
          </p:cNvSpPr>
          <p:nvPr>
            <p:ph type="title"/>
          </p:nvPr>
        </p:nvSpPr>
        <p:spPr>
          <a:xfrm>
            <a:off x="219150" y="958000"/>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THE DATA CLEANUP, EXPLORATION &amp; ANALYSIS PROCESS</a:t>
            </a:r>
            <a:br>
              <a:rPr lang="en-US" sz="2880"/>
            </a:br>
            <a:endParaRPr sz="2880"/>
          </a:p>
        </p:txBody>
      </p:sp>
      <p:sp>
        <p:nvSpPr>
          <p:cNvPr id="152" name="Google Shape;152;p18"/>
          <p:cNvSpPr txBox="1">
            <a:spLocks noGrp="1"/>
          </p:cNvSpPr>
          <p:nvPr>
            <p:ph type="body" idx="1"/>
          </p:nvPr>
        </p:nvSpPr>
        <p:spPr>
          <a:xfrm>
            <a:off x="0" y="1392250"/>
            <a:ext cx="5285400" cy="4640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r>
              <a:rPr lang="en-US" b="1">
                <a:solidFill>
                  <a:srgbClr val="4A86E8"/>
                </a:solidFill>
              </a:rPr>
              <a:t>STEP 1: GENWORTH DATA</a:t>
            </a:r>
            <a:endParaRPr b="1">
              <a:solidFill>
                <a:srgbClr val="4A86E8"/>
              </a:solidFill>
            </a:endParaRPr>
          </a:p>
          <a:p>
            <a:pPr marL="0" lvl="0" indent="0" algn="l" rtl="0">
              <a:spcBef>
                <a:spcPts val="0"/>
              </a:spcBef>
              <a:spcAft>
                <a:spcPts val="0"/>
              </a:spcAft>
              <a:buNone/>
            </a:pPr>
            <a:r>
              <a:rPr lang="en-US"/>
              <a:t>Use </a:t>
            </a:r>
            <a:r>
              <a:rPr lang="en-US" b="1"/>
              <a:t>Jupyter Notebook, Pandas, MatPlotLib</a:t>
            </a:r>
            <a:r>
              <a:rPr lang="en-US"/>
              <a:t> and created DataFrames to:</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US"/>
              <a:t>Clean target data (error removal) </a:t>
            </a:r>
            <a:endParaRPr/>
          </a:p>
          <a:p>
            <a:pPr marL="457200" lvl="0" indent="-342900" algn="l" rtl="0">
              <a:spcBef>
                <a:spcPts val="0"/>
              </a:spcBef>
              <a:spcAft>
                <a:spcPts val="0"/>
              </a:spcAft>
              <a:buSzPts val="1800"/>
              <a:buChar char="-"/>
            </a:pPr>
            <a:r>
              <a:rPr lang="en-US"/>
              <a:t>Begin manipulation and exploration of target data (calculations, new data columns, etc) </a:t>
            </a:r>
            <a:endParaRPr/>
          </a:p>
          <a:p>
            <a:pPr marL="457200" lvl="0" indent="-342900" algn="l" rtl="0">
              <a:spcBef>
                <a:spcPts val="0"/>
              </a:spcBef>
              <a:spcAft>
                <a:spcPts val="0"/>
              </a:spcAft>
              <a:buSzPts val="1800"/>
              <a:buChar char="-"/>
            </a:pPr>
            <a:r>
              <a:rPr lang="en-US"/>
              <a:t>Begin using basic graphics to visualize manipulated data as a means to facilitate initial exploration of trends as they relate to the hypothesis</a:t>
            </a:r>
            <a:endParaRPr/>
          </a:p>
          <a:p>
            <a:pPr marL="0" lvl="0" indent="0" algn="l" rtl="0">
              <a:lnSpc>
                <a:spcPct val="120000"/>
              </a:lnSpc>
              <a:spcBef>
                <a:spcPts val="0"/>
              </a:spcBef>
              <a:spcAft>
                <a:spcPts val="0"/>
              </a:spcAft>
              <a:buNone/>
            </a:pPr>
            <a:endParaRPr/>
          </a:p>
        </p:txBody>
      </p:sp>
      <p:sp>
        <p:nvSpPr>
          <p:cNvPr id="153" name="Google Shape;153;p18"/>
          <p:cNvSpPr txBox="1">
            <a:spLocks noGrp="1"/>
          </p:cNvSpPr>
          <p:nvPr>
            <p:ph type="body" idx="2"/>
          </p:nvPr>
        </p:nvSpPr>
        <p:spPr>
          <a:xfrm>
            <a:off x="6095600" y="1546900"/>
            <a:ext cx="6096300" cy="4486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154" name="Google Shape;154;p18"/>
          <p:cNvPicPr preferRelativeResize="0"/>
          <p:nvPr/>
        </p:nvPicPr>
        <p:blipFill rotWithShape="1">
          <a:blip r:embed="rId3">
            <a:alphaModFix/>
          </a:blip>
          <a:srcRect t="30338" b="13122"/>
          <a:stretch/>
        </p:blipFill>
        <p:spPr>
          <a:xfrm>
            <a:off x="5285400" y="1392250"/>
            <a:ext cx="6906501" cy="1057050"/>
          </a:xfrm>
          <a:prstGeom prst="rect">
            <a:avLst/>
          </a:prstGeom>
          <a:noFill/>
          <a:ln>
            <a:noFill/>
          </a:ln>
        </p:spPr>
      </p:pic>
      <p:pic>
        <p:nvPicPr>
          <p:cNvPr id="155" name="Google Shape;155;p18"/>
          <p:cNvPicPr preferRelativeResize="0"/>
          <p:nvPr/>
        </p:nvPicPr>
        <p:blipFill rotWithShape="1">
          <a:blip r:embed="rId4">
            <a:alphaModFix/>
          </a:blip>
          <a:srcRect b="48759"/>
          <a:stretch/>
        </p:blipFill>
        <p:spPr>
          <a:xfrm>
            <a:off x="5285400" y="2449300"/>
            <a:ext cx="6906502" cy="1224625"/>
          </a:xfrm>
          <a:prstGeom prst="rect">
            <a:avLst/>
          </a:prstGeom>
          <a:noFill/>
          <a:ln>
            <a:noFill/>
          </a:ln>
        </p:spPr>
      </p:pic>
      <p:pic>
        <p:nvPicPr>
          <p:cNvPr id="156" name="Google Shape;156;p18"/>
          <p:cNvPicPr preferRelativeResize="0"/>
          <p:nvPr/>
        </p:nvPicPr>
        <p:blipFill rotWithShape="1">
          <a:blip r:embed="rId5">
            <a:alphaModFix/>
          </a:blip>
          <a:srcRect t="18793" b="41896"/>
          <a:stretch/>
        </p:blipFill>
        <p:spPr>
          <a:xfrm>
            <a:off x="5285400" y="3668950"/>
            <a:ext cx="4692225" cy="813750"/>
          </a:xfrm>
          <a:prstGeom prst="rect">
            <a:avLst/>
          </a:prstGeom>
          <a:noFill/>
          <a:ln>
            <a:noFill/>
          </a:ln>
        </p:spPr>
      </p:pic>
      <p:pic>
        <p:nvPicPr>
          <p:cNvPr id="157" name="Google Shape;157;p18"/>
          <p:cNvPicPr preferRelativeResize="0"/>
          <p:nvPr/>
        </p:nvPicPr>
        <p:blipFill rotWithShape="1">
          <a:blip r:embed="rId6">
            <a:alphaModFix/>
          </a:blip>
          <a:srcRect t="35362" b="23830"/>
          <a:stretch/>
        </p:blipFill>
        <p:spPr>
          <a:xfrm>
            <a:off x="5246525" y="4482700"/>
            <a:ext cx="4756899" cy="813750"/>
          </a:xfrm>
          <a:prstGeom prst="rect">
            <a:avLst/>
          </a:prstGeom>
          <a:noFill/>
          <a:ln>
            <a:noFill/>
          </a:ln>
        </p:spPr>
      </p:pic>
      <p:pic>
        <p:nvPicPr>
          <p:cNvPr id="158" name="Google Shape;158;p18"/>
          <p:cNvPicPr preferRelativeResize="0"/>
          <p:nvPr/>
        </p:nvPicPr>
        <p:blipFill rotWithShape="1">
          <a:blip r:embed="rId7">
            <a:alphaModFix/>
          </a:blip>
          <a:srcRect t="39702" b="19932"/>
          <a:stretch/>
        </p:blipFill>
        <p:spPr>
          <a:xfrm>
            <a:off x="5311225" y="5296450"/>
            <a:ext cx="4692224" cy="813750"/>
          </a:xfrm>
          <a:prstGeom prst="rect">
            <a:avLst/>
          </a:prstGeom>
          <a:noFill/>
          <a:ln>
            <a:noFill/>
          </a:ln>
        </p:spPr>
      </p:pic>
      <p:pic>
        <p:nvPicPr>
          <p:cNvPr id="159" name="Google Shape;159;p18"/>
          <p:cNvPicPr preferRelativeResize="0"/>
          <p:nvPr/>
        </p:nvPicPr>
        <p:blipFill>
          <a:blip r:embed="rId8">
            <a:alphaModFix/>
          </a:blip>
          <a:stretch>
            <a:fillRect/>
          </a:stretch>
        </p:blipFill>
        <p:spPr>
          <a:xfrm>
            <a:off x="9977625" y="3673925"/>
            <a:ext cx="2214376" cy="2437526"/>
          </a:xfrm>
          <a:prstGeom prst="rect">
            <a:avLst/>
          </a:prstGeom>
          <a:noFill/>
          <a:ln>
            <a:noFill/>
          </a:ln>
        </p:spPr>
      </p:pic>
      <p:sp>
        <p:nvSpPr>
          <p:cNvPr id="160" name="Google Shape;160;p18"/>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371100" y="803350"/>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EXPLORATION &amp; ANALYSIS PROCESS</a:t>
            </a:r>
            <a:br>
              <a:rPr lang="en-US" sz="2880"/>
            </a:br>
            <a:endParaRPr sz="2880"/>
          </a:p>
        </p:txBody>
      </p:sp>
      <p:sp>
        <p:nvSpPr>
          <p:cNvPr id="166" name="Google Shape;166;p19"/>
          <p:cNvSpPr txBox="1">
            <a:spLocks noGrp="1"/>
          </p:cNvSpPr>
          <p:nvPr>
            <p:ph type="body" idx="1"/>
          </p:nvPr>
        </p:nvSpPr>
        <p:spPr>
          <a:xfrm>
            <a:off x="0" y="1180575"/>
            <a:ext cx="12192000" cy="707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r>
              <a:rPr lang="en-US" b="1">
                <a:solidFill>
                  <a:srgbClr val="4A86E8"/>
                </a:solidFill>
              </a:rPr>
              <a:t>STEP 1: GENWORTH DATA: </a:t>
            </a:r>
            <a:r>
              <a:rPr lang="en-US"/>
              <a:t>Use </a:t>
            </a:r>
            <a:r>
              <a:rPr lang="en-US" b="1"/>
              <a:t>Jupyter Notebook, Pandas, MatPlotLib</a:t>
            </a:r>
            <a:r>
              <a:rPr lang="en-US"/>
              <a:t> and created DataFrames to:</a:t>
            </a:r>
            <a:endParaRPr/>
          </a:p>
          <a:p>
            <a:pPr marL="0" lvl="0" indent="0" algn="l" rtl="0">
              <a:lnSpc>
                <a:spcPct val="120000"/>
              </a:lnSpc>
              <a:spcBef>
                <a:spcPts val="0"/>
              </a:spcBef>
              <a:spcAft>
                <a:spcPts val="0"/>
              </a:spcAft>
              <a:buNone/>
            </a:pPr>
            <a:r>
              <a:rPr lang="en-US"/>
              <a:t>Portfolio analysis to determine quality of credits and delinquency rates &amp; learning about profile</a:t>
            </a:r>
            <a:endParaRPr/>
          </a:p>
        </p:txBody>
      </p:sp>
      <p:sp>
        <p:nvSpPr>
          <p:cNvPr id="167" name="Google Shape;167;p19"/>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pic>
        <p:nvPicPr>
          <p:cNvPr id="168" name="Google Shape;168;p19"/>
          <p:cNvPicPr preferRelativeResize="0"/>
          <p:nvPr/>
        </p:nvPicPr>
        <p:blipFill>
          <a:blip r:embed="rId3">
            <a:alphaModFix/>
          </a:blip>
          <a:stretch>
            <a:fillRect/>
          </a:stretch>
        </p:blipFill>
        <p:spPr>
          <a:xfrm>
            <a:off x="-193375" y="2060800"/>
            <a:ext cx="3648150" cy="2390775"/>
          </a:xfrm>
          <a:prstGeom prst="rect">
            <a:avLst/>
          </a:prstGeom>
          <a:noFill/>
          <a:ln>
            <a:noFill/>
          </a:ln>
        </p:spPr>
      </p:pic>
      <p:sp>
        <p:nvSpPr>
          <p:cNvPr id="169" name="Google Shape;169;p19"/>
          <p:cNvSpPr txBox="1"/>
          <p:nvPr/>
        </p:nvSpPr>
        <p:spPr>
          <a:xfrm>
            <a:off x="681550" y="4868700"/>
            <a:ext cx="2017800" cy="5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FF0000"/>
                </a:solidFill>
                <a:latin typeface="Century Gothic"/>
                <a:ea typeface="Century Gothic"/>
                <a:cs typeface="Century Gothic"/>
                <a:sym typeface="Century Gothic"/>
              </a:rPr>
              <a:t>No Pay=0.56%</a:t>
            </a:r>
            <a:endParaRPr sz="2000" b="1">
              <a:solidFill>
                <a:srgbClr val="FF0000"/>
              </a:solidFill>
              <a:latin typeface="Century Gothic"/>
              <a:ea typeface="Century Gothic"/>
              <a:cs typeface="Century Gothic"/>
              <a:sym typeface="Century Gothic"/>
            </a:endParaRPr>
          </a:p>
        </p:txBody>
      </p:sp>
      <p:pic>
        <p:nvPicPr>
          <p:cNvPr id="170" name="Google Shape;170;p19"/>
          <p:cNvPicPr preferRelativeResize="0"/>
          <p:nvPr/>
        </p:nvPicPr>
        <p:blipFill>
          <a:blip r:embed="rId4">
            <a:alphaModFix/>
          </a:blip>
          <a:stretch>
            <a:fillRect/>
          </a:stretch>
        </p:blipFill>
        <p:spPr>
          <a:xfrm>
            <a:off x="3197850" y="1951388"/>
            <a:ext cx="3390900" cy="2390775"/>
          </a:xfrm>
          <a:prstGeom prst="rect">
            <a:avLst/>
          </a:prstGeom>
          <a:noFill/>
          <a:ln>
            <a:noFill/>
          </a:ln>
        </p:spPr>
      </p:pic>
      <p:pic>
        <p:nvPicPr>
          <p:cNvPr id="171" name="Google Shape;171;p19"/>
          <p:cNvPicPr preferRelativeResize="0"/>
          <p:nvPr/>
        </p:nvPicPr>
        <p:blipFill>
          <a:blip r:embed="rId5">
            <a:alphaModFix/>
          </a:blip>
          <a:stretch>
            <a:fillRect/>
          </a:stretch>
        </p:blipFill>
        <p:spPr>
          <a:xfrm>
            <a:off x="2999725" y="4342175"/>
            <a:ext cx="3390900" cy="2390775"/>
          </a:xfrm>
          <a:prstGeom prst="rect">
            <a:avLst/>
          </a:prstGeom>
          <a:noFill/>
          <a:ln>
            <a:noFill/>
          </a:ln>
        </p:spPr>
      </p:pic>
      <p:pic>
        <p:nvPicPr>
          <p:cNvPr id="172" name="Google Shape;172;p19"/>
          <p:cNvPicPr preferRelativeResize="0"/>
          <p:nvPr/>
        </p:nvPicPr>
        <p:blipFill>
          <a:blip r:embed="rId6">
            <a:alphaModFix/>
          </a:blip>
          <a:stretch>
            <a:fillRect/>
          </a:stretch>
        </p:blipFill>
        <p:spPr>
          <a:xfrm>
            <a:off x="6691000" y="2520175"/>
            <a:ext cx="5134100" cy="3569800"/>
          </a:xfrm>
          <a:prstGeom prst="rect">
            <a:avLst/>
          </a:prstGeom>
          <a:noFill/>
          <a:ln>
            <a:noFill/>
          </a:ln>
        </p:spPr>
      </p:pic>
      <p:sp>
        <p:nvSpPr>
          <p:cNvPr id="173" name="Google Shape;173;p19"/>
          <p:cNvSpPr txBox="1"/>
          <p:nvPr/>
        </p:nvSpPr>
        <p:spPr>
          <a:xfrm>
            <a:off x="7380100" y="2060800"/>
            <a:ext cx="4120500" cy="5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FF0000"/>
                </a:solidFill>
                <a:latin typeface="Century Gothic"/>
                <a:ea typeface="Century Gothic"/>
                <a:cs typeface="Century Gothic"/>
                <a:sym typeface="Century Gothic"/>
              </a:rPr>
              <a:t>Transition Matrix of payments </a:t>
            </a:r>
            <a:endParaRPr sz="2000" b="1">
              <a:solidFill>
                <a:srgbClr val="FF0000"/>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a:spLocks noGrp="1"/>
          </p:cNvSpPr>
          <p:nvPr>
            <p:ph type="title"/>
          </p:nvPr>
        </p:nvSpPr>
        <p:spPr>
          <a:xfrm>
            <a:off x="168850" y="947250"/>
            <a:ext cx="11871600" cy="8055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FINDING &amp; COLLECTING DATA TO CORRELATE WITH</a:t>
            </a:r>
            <a:br>
              <a:rPr lang="en-US" sz="2500"/>
            </a:br>
            <a:endParaRPr sz="2500"/>
          </a:p>
        </p:txBody>
      </p:sp>
      <p:sp>
        <p:nvSpPr>
          <p:cNvPr id="179" name="Google Shape;179;p20"/>
          <p:cNvSpPr txBox="1">
            <a:spLocks noGrp="1"/>
          </p:cNvSpPr>
          <p:nvPr>
            <p:ph type="body" idx="1"/>
          </p:nvPr>
        </p:nvSpPr>
        <p:spPr>
          <a:xfrm>
            <a:off x="61850" y="1378800"/>
            <a:ext cx="3407700" cy="44730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None/>
            </a:pPr>
            <a:r>
              <a:rPr lang="en-US" sz="3000" b="1">
                <a:solidFill>
                  <a:srgbClr val="4A86E8"/>
                </a:solidFill>
              </a:rPr>
              <a:t>INEGI API</a:t>
            </a:r>
            <a:endParaRPr/>
          </a:p>
          <a:p>
            <a:pPr marL="0" lvl="0" indent="0" algn="l" rtl="0">
              <a:lnSpc>
                <a:spcPct val="120000"/>
              </a:lnSpc>
              <a:spcBef>
                <a:spcPts val="0"/>
              </a:spcBef>
              <a:spcAft>
                <a:spcPts val="0"/>
              </a:spcAft>
              <a:buNone/>
            </a:pPr>
            <a:r>
              <a:rPr lang="en-US" b="1"/>
              <a:t>Process</a:t>
            </a:r>
            <a:endParaRPr b="1"/>
          </a:p>
          <a:p>
            <a:pPr marL="457200" lvl="0" indent="0" algn="l" rtl="0">
              <a:lnSpc>
                <a:spcPct val="120000"/>
              </a:lnSpc>
              <a:spcBef>
                <a:spcPts val="0"/>
              </a:spcBef>
              <a:spcAft>
                <a:spcPts val="0"/>
              </a:spcAft>
              <a:buNone/>
            </a:pPr>
            <a:endParaRPr/>
          </a:p>
          <a:p>
            <a:pPr marL="457200" lvl="0" indent="-342900" algn="l" rtl="0">
              <a:lnSpc>
                <a:spcPct val="120000"/>
              </a:lnSpc>
              <a:spcBef>
                <a:spcPts val="0"/>
              </a:spcBef>
              <a:spcAft>
                <a:spcPts val="0"/>
              </a:spcAft>
              <a:buSzPts val="1800"/>
              <a:buAutoNum type="arabicPeriod"/>
            </a:pPr>
            <a:r>
              <a:rPr lang="en-US"/>
              <a:t>Documentation - unfriendly</a:t>
            </a:r>
            <a:endParaRPr/>
          </a:p>
          <a:p>
            <a:pPr marL="457200" lvl="0" indent="-342900" algn="l" rtl="0">
              <a:lnSpc>
                <a:spcPct val="120000"/>
              </a:lnSpc>
              <a:spcBef>
                <a:spcPts val="0"/>
              </a:spcBef>
              <a:spcAft>
                <a:spcPts val="0"/>
              </a:spcAft>
              <a:buSzPts val="1800"/>
              <a:buAutoNum type="arabicPeriod"/>
            </a:pPr>
            <a:r>
              <a:rPr lang="en-US"/>
              <a:t>Search for State Unemployment Rates </a:t>
            </a:r>
            <a:endParaRPr/>
          </a:p>
          <a:p>
            <a:pPr marL="457200" lvl="0" indent="-342900" algn="l" rtl="0">
              <a:lnSpc>
                <a:spcPct val="120000"/>
              </a:lnSpc>
              <a:spcBef>
                <a:spcPts val="0"/>
              </a:spcBef>
              <a:spcAft>
                <a:spcPts val="0"/>
              </a:spcAft>
              <a:buSzPts val="1800"/>
              <a:buAutoNum type="arabicPeriod"/>
            </a:pPr>
            <a:r>
              <a:rPr lang="en-US" b="1"/>
              <a:t>Getting familiar to “decipher”</a:t>
            </a:r>
            <a:r>
              <a:rPr lang="en-US"/>
              <a:t> API </a:t>
            </a:r>
            <a:endParaRPr/>
          </a:p>
          <a:p>
            <a:pPr marL="457200" lvl="0" indent="0" algn="l" rtl="0">
              <a:lnSpc>
                <a:spcPct val="120000"/>
              </a:lnSpc>
              <a:spcBef>
                <a:spcPts val="0"/>
              </a:spcBef>
              <a:spcAft>
                <a:spcPts val="0"/>
              </a:spcAft>
              <a:buNone/>
            </a:pPr>
            <a:r>
              <a:rPr lang="en-US"/>
              <a:t>  </a:t>
            </a:r>
            <a:endParaRPr/>
          </a:p>
        </p:txBody>
      </p:sp>
      <p:pic>
        <p:nvPicPr>
          <p:cNvPr id="180" name="Google Shape;180;p20"/>
          <p:cNvPicPr preferRelativeResize="0"/>
          <p:nvPr/>
        </p:nvPicPr>
        <p:blipFill>
          <a:blip r:embed="rId3">
            <a:alphaModFix/>
          </a:blip>
          <a:stretch>
            <a:fillRect/>
          </a:stretch>
        </p:blipFill>
        <p:spPr>
          <a:xfrm>
            <a:off x="3750550" y="1459340"/>
            <a:ext cx="8379274" cy="4673961"/>
          </a:xfrm>
          <a:prstGeom prst="rect">
            <a:avLst/>
          </a:prstGeom>
          <a:noFill/>
          <a:ln>
            <a:noFill/>
          </a:ln>
        </p:spPr>
      </p:pic>
      <p:sp>
        <p:nvSpPr>
          <p:cNvPr id="181" name="Google Shape;181;p20"/>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1"/>
          <p:cNvSpPr txBox="1">
            <a:spLocks noGrp="1"/>
          </p:cNvSpPr>
          <p:nvPr>
            <p:ph type="title"/>
          </p:nvPr>
        </p:nvSpPr>
        <p:spPr>
          <a:xfrm>
            <a:off x="185550" y="94800"/>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THE DATA CLEANUP, EXPLORATION &amp; ANALYSIS PROCESS</a:t>
            </a:r>
            <a:br>
              <a:rPr lang="en-US" sz="2880"/>
            </a:br>
            <a:endParaRPr sz="2880"/>
          </a:p>
        </p:txBody>
      </p:sp>
      <p:sp>
        <p:nvSpPr>
          <p:cNvPr id="187" name="Google Shape;187;p21"/>
          <p:cNvSpPr txBox="1">
            <a:spLocks noGrp="1"/>
          </p:cNvSpPr>
          <p:nvPr>
            <p:ph type="body" idx="1"/>
          </p:nvPr>
        </p:nvSpPr>
        <p:spPr>
          <a:xfrm>
            <a:off x="0" y="941050"/>
            <a:ext cx="4731000" cy="58020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r>
              <a:rPr lang="en-US" b="1">
                <a:solidFill>
                  <a:srgbClr val="4A86E8"/>
                </a:solidFill>
              </a:rPr>
              <a:t>STEP 2: INEGI API URL &amp; Data processing</a:t>
            </a:r>
            <a:endParaRPr b="1">
              <a:solidFill>
                <a:srgbClr val="4A86E8"/>
              </a:solidFill>
            </a:endParaRPr>
          </a:p>
          <a:p>
            <a:pPr marL="0" lvl="0" indent="0" algn="l" rtl="0">
              <a:spcBef>
                <a:spcPts val="0"/>
              </a:spcBef>
              <a:spcAft>
                <a:spcPts val="0"/>
              </a:spcAft>
              <a:buNone/>
            </a:pPr>
            <a:endParaRPr/>
          </a:p>
          <a:p>
            <a:pPr marL="0" lvl="0" indent="0" algn="l" rtl="0">
              <a:spcBef>
                <a:spcPts val="0"/>
              </a:spcBef>
              <a:spcAft>
                <a:spcPts val="0"/>
              </a:spcAft>
              <a:buNone/>
            </a:pPr>
            <a:r>
              <a:rPr lang="en-US"/>
              <a:t>Studying URL constructor - KEY</a:t>
            </a:r>
            <a:endParaRPr/>
          </a:p>
          <a:p>
            <a:pPr marL="0" lvl="0" indent="0" algn="l" rtl="0">
              <a:spcBef>
                <a:spcPts val="0"/>
              </a:spcBef>
              <a:spcAft>
                <a:spcPts val="0"/>
              </a:spcAft>
              <a:buNone/>
            </a:pPr>
            <a:r>
              <a:rPr lang="en-US" b="1"/>
              <a:t>Indicator branches/~”index”</a:t>
            </a:r>
            <a:endParaRPr b="1"/>
          </a:p>
          <a:p>
            <a:pPr marL="457200" lvl="0" indent="0" algn="l" rtl="0">
              <a:spcBef>
                <a:spcPts val="0"/>
              </a:spcBef>
              <a:spcAft>
                <a:spcPts val="0"/>
              </a:spcAft>
              <a:buNone/>
            </a:pPr>
            <a:endParaRPr/>
          </a:p>
          <a:p>
            <a:pPr marL="0" lvl="0" indent="0" algn="l" rtl="0">
              <a:spcBef>
                <a:spcPts val="0"/>
              </a:spcBef>
              <a:spcAft>
                <a:spcPts val="0"/>
              </a:spcAft>
              <a:buNone/>
            </a:pPr>
            <a:r>
              <a:rPr lang="en-US"/>
              <a:t>Use </a:t>
            </a:r>
            <a:r>
              <a:rPr lang="en-US" b="1"/>
              <a:t>Pandas &amp; JSON</a:t>
            </a:r>
            <a:r>
              <a:rPr lang="en-US"/>
              <a:t> for-loop to:</a:t>
            </a:r>
            <a:endParaRPr/>
          </a:p>
          <a:p>
            <a:pPr marL="457200" lvl="0" indent="-342900" algn="l" rtl="0">
              <a:spcBef>
                <a:spcPts val="0"/>
              </a:spcBef>
              <a:spcAft>
                <a:spcPts val="0"/>
              </a:spcAft>
              <a:buSzPts val="1800"/>
              <a:buChar char="-"/>
            </a:pPr>
            <a:r>
              <a:rPr lang="en-US"/>
              <a:t>Retrieve INEGI data</a:t>
            </a:r>
            <a:endParaRPr/>
          </a:p>
          <a:p>
            <a:pPr marL="457200" lvl="0" indent="-342900" algn="l" rtl="0">
              <a:spcBef>
                <a:spcPts val="0"/>
              </a:spcBef>
              <a:spcAft>
                <a:spcPts val="0"/>
              </a:spcAft>
              <a:buSzPts val="1800"/>
              <a:buChar char="-"/>
            </a:pPr>
            <a:r>
              <a:rPr lang="en-US"/>
              <a:t>for-loop; append, dF, and </a:t>
            </a:r>
            <a:endParaRPr/>
          </a:p>
          <a:p>
            <a:pPr marL="457200" lvl="0" indent="-342900" algn="l" rtl="0">
              <a:spcBef>
                <a:spcPts val="0"/>
              </a:spcBef>
              <a:spcAft>
                <a:spcPts val="0"/>
              </a:spcAft>
              <a:buSzPts val="1800"/>
              <a:buChar char="-"/>
            </a:pPr>
            <a:r>
              <a:rPr lang="en-US"/>
              <a:t>slicing data for cleaning and processing</a:t>
            </a:r>
            <a:endParaRPr/>
          </a:p>
          <a:p>
            <a:pPr marL="457200" lvl="0" indent="-342900" algn="l" rtl="0">
              <a:spcBef>
                <a:spcPts val="0"/>
              </a:spcBef>
              <a:spcAft>
                <a:spcPts val="0"/>
              </a:spcAft>
              <a:buSzPts val="1800"/>
              <a:buChar char="-"/>
            </a:pPr>
            <a:r>
              <a:rPr lang="en-US"/>
              <a:t>Save as a csv file</a:t>
            </a:r>
            <a:endParaRPr/>
          </a:p>
          <a:p>
            <a:pPr marL="0" lvl="0" indent="0" algn="l" rtl="0">
              <a:spcBef>
                <a:spcPts val="0"/>
              </a:spcBef>
              <a:spcAft>
                <a:spcPts val="0"/>
              </a:spcAft>
              <a:buNone/>
            </a:pPr>
            <a:endParaRPr/>
          </a:p>
        </p:txBody>
      </p:sp>
      <p:sp>
        <p:nvSpPr>
          <p:cNvPr id="188" name="Google Shape;188;p21"/>
          <p:cNvSpPr txBox="1">
            <a:spLocks noGrp="1"/>
          </p:cNvSpPr>
          <p:nvPr>
            <p:ph type="body" idx="2"/>
          </p:nvPr>
        </p:nvSpPr>
        <p:spPr>
          <a:xfrm>
            <a:off x="6095600" y="1546900"/>
            <a:ext cx="6096300" cy="4486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189" name="Google Shape;189;p21"/>
          <p:cNvPicPr preferRelativeResize="0"/>
          <p:nvPr/>
        </p:nvPicPr>
        <p:blipFill>
          <a:blip r:embed="rId3">
            <a:alphaModFix/>
          </a:blip>
          <a:stretch>
            <a:fillRect/>
          </a:stretch>
        </p:blipFill>
        <p:spPr>
          <a:xfrm>
            <a:off x="4202450" y="1546900"/>
            <a:ext cx="7989551" cy="5311100"/>
          </a:xfrm>
          <a:prstGeom prst="rect">
            <a:avLst/>
          </a:prstGeom>
          <a:noFill/>
          <a:ln>
            <a:noFill/>
          </a:ln>
        </p:spPr>
      </p:pic>
      <p:sp>
        <p:nvSpPr>
          <p:cNvPr id="190" name="Google Shape;190;p21"/>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pic>
        <p:nvPicPr>
          <p:cNvPr id="191" name="Google Shape;191;p21"/>
          <p:cNvPicPr preferRelativeResize="0"/>
          <p:nvPr/>
        </p:nvPicPr>
        <p:blipFill>
          <a:blip r:embed="rId4">
            <a:alphaModFix/>
          </a:blip>
          <a:stretch>
            <a:fillRect/>
          </a:stretch>
        </p:blipFill>
        <p:spPr>
          <a:xfrm>
            <a:off x="4202450" y="3171175"/>
            <a:ext cx="5066176" cy="3686825"/>
          </a:xfrm>
          <a:prstGeom prst="rect">
            <a:avLst/>
          </a:prstGeom>
          <a:noFill/>
          <a:ln>
            <a:noFill/>
          </a:ln>
        </p:spPr>
      </p:pic>
      <p:pic>
        <p:nvPicPr>
          <p:cNvPr id="192" name="Google Shape;192;p21"/>
          <p:cNvPicPr preferRelativeResize="0"/>
          <p:nvPr/>
        </p:nvPicPr>
        <p:blipFill rotWithShape="1">
          <a:blip r:embed="rId5">
            <a:alphaModFix/>
          </a:blip>
          <a:srcRect t="20883" b="27818"/>
          <a:stretch/>
        </p:blipFill>
        <p:spPr>
          <a:xfrm>
            <a:off x="4202350" y="592975"/>
            <a:ext cx="7989552" cy="953925"/>
          </a:xfrm>
          <a:prstGeom prst="rect">
            <a:avLst/>
          </a:prstGeom>
          <a:noFill/>
          <a:ln>
            <a:noFill/>
          </a:ln>
        </p:spPr>
      </p:pic>
    </p:spTree>
  </p:cSld>
  <p:clrMapOvr>
    <a:masterClrMapping/>
  </p:clrMapOvr>
</p:sld>
</file>

<file path=ppt/theme/theme1.xml><?xml version="1.0" encoding="utf-8"?>
<a:theme xmlns:a="http://schemas.openxmlformats.org/drawingml/2006/main" name="Gallery">
  <a:themeElements>
    <a:clrScheme name="Gallery">
      <a:dk1>
        <a:srgbClr val="000000"/>
      </a:dk1>
      <a:lt1>
        <a:srgbClr val="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1788</Words>
  <Application>Microsoft Office PowerPoint</Application>
  <PresentationFormat>Widescreen</PresentationFormat>
  <Paragraphs>262</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Times New Roman</vt:lpstr>
      <vt:lpstr>Courier New</vt:lpstr>
      <vt:lpstr>Century Gothic</vt:lpstr>
      <vt:lpstr>Montserrat</vt:lpstr>
      <vt:lpstr>Calibri</vt:lpstr>
      <vt:lpstr>Gallery</vt:lpstr>
      <vt:lpstr>PROJECT 1:  Credit Mortgage Portfolio analysis and  determining the relationship between unemployment and no-payment </vt:lpstr>
      <vt:lpstr>HYPOTHESIS</vt:lpstr>
      <vt:lpstr>FINDING &amp; COLLECTING THE DATA </vt:lpstr>
      <vt:lpstr>MOTIVATIONS FOR THE STUDY</vt:lpstr>
      <vt:lpstr>GW DATASET CLEANUP &amp; ANALYSIS PROCESS </vt:lpstr>
      <vt:lpstr>THE DATA CLEANUP, EXPLORATION &amp; ANALYSIS PROCESS </vt:lpstr>
      <vt:lpstr>EXPLORATION &amp; ANALYSIS PROCESS </vt:lpstr>
      <vt:lpstr>FINDING &amp; COLLECTING DATA TO CORRELATE WITH </vt:lpstr>
      <vt:lpstr>THE DATA CLEANUP, EXPLORATION &amp; ANALYSIS PROCESS </vt:lpstr>
      <vt:lpstr>THE DATA CLEANUP, EXPLORATION &amp; ANALYSIS PROCESS </vt:lpstr>
      <vt:lpstr>THE DATA CLEANUP, EXPLORATION &amp; ANALYSIS PROCESS </vt:lpstr>
      <vt:lpstr>FIRST RESULTS </vt:lpstr>
      <vt:lpstr>WHAT CAN WE DO NOW?</vt:lpstr>
      <vt:lpstr>CHANGE OF HYPOTHESIS: Analyze credit mortgages: Market All Banks &amp; Bank1 correlation against national unemployment rate</vt:lpstr>
      <vt:lpstr>FINDING &amp; COLLECTING THE DATA FOR THE NEW HYPOTHESIS </vt:lpstr>
      <vt:lpstr>NEW DATA GATHERING </vt:lpstr>
      <vt:lpstr>NEW DATA GATHERING  </vt:lpstr>
      <vt:lpstr>NEW DATA CLEANUP, EXPLORATION &amp; ANALYSIS </vt:lpstr>
      <vt:lpstr>THE DATA CLEANUP, EXPLORATION &amp; ANALYSIS PROCESS </vt:lpstr>
      <vt:lpstr>THE DATA CLEANUP, EXPLORATION &amp; ANALYSIS PROCESS </vt:lpstr>
      <vt:lpstr>ANALYZING RESULTS - Bank1 vs. Unemployment </vt:lpstr>
      <vt:lpstr>ANALYZING RESULTS - All Banks vs. Unemployment </vt:lpstr>
      <vt:lpstr>Conclusions of Analysis:  </vt:lpstr>
      <vt:lpstr>Key Takeaways</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Credit Mortgage Portfolio analysis and  determining the relationship between unemployment and no-payment </dc:title>
  <dc:creator>Justin Evert</dc:creator>
  <cp:lastModifiedBy>Justin Evert</cp:lastModifiedBy>
  <cp:revision>1</cp:revision>
  <dcterms:modified xsi:type="dcterms:W3CDTF">2019-07-20T15:47:45Z</dcterms:modified>
</cp:coreProperties>
</file>